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309" r:id="rId5"/>
    <p:sldId id="314" r:id="rId6"/>
    <p:sldId id="324" r:id="rId7"/>
    <p:sldId id="357" r:id="rId8"/>
    <p:sldId id="365" r:id="rId9"/>
    <p:sldId id="323" r:id="rId10"/>
    <p:sldId id="354" r:id="rId11"/>
    <p:sldId id="355" r:id="rId12"/>
    <p:sldId id="356" r:id="rId13"/>
    <p:sldId id="367" r:id="rId14"/>
    <p:sldId id="363" r:id="rId15"/>
    <p:sldId id="362" r:id="rId16"/>
    <p:sldId id="366" r:id="rId17"/>
    <p:sldId id="359" r:id="rId18"/>
    <p:sldId id="361" r:id="rId19"/>
    <p:sldId id="360" r:id="rId20"/>
    <p:sldId id="318" r:id="rId21"/>
    <p:sldId id="368" r:id="rId22"/>
    <p:sldId id="336" r:id="rId23"/>
    <p:sldId id="369" r:id="rId24"/>
    <p:sldId id="358" r:id="rId25"/>
    <p:sldId id="319" r:id="rId26"/>
    <p:sldId id="346" r:id="rId27"/>
    <p:sldId id="350"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ED750B-D92E-52CB-94B4-57853266E297}" name="Andrea Cashell" initials="AC" userId="S::acashell@floridapoly.edu::bff6bb03-659b-4c3d-b414-77df6b5cd564" providerId="AD"/>
  <p188:author id="{4C99F743-72F5-FE75-AD54-541508528B66}" name="Michele Rush" initials="MR" userId="S::mrush@floridapoly.edu::09d03ccc-f70b-4fb9-ae9b-5f7c06b7e210" providerId="AD"/>
  <p188:author id="{29AE2147-C213-7CC0-BDDF-15E5AA8BB835}" name="Allen Bottorff" initials="AB" userId="S::abottorff@floridapoly.edu::0a43470d-d382-4e01-8c37-529d8561442d"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2E8E"/>
    <a:srgbClr val="FFFFFF"/>
    <a:srgbClr val="492F92"/>
    <a:srgbClr val="FF9300"/>
    <a:srgbClr val="1F3864"/>
    <a:srgbClr val="843C0C"/>
    <a:srgbClr val="2F5597"/>
    <a:srgbClr val="A34B0F"/>
    <a:srgbClr val="C55A11"/>
    <a:srgbClr val="F6F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7544" autoAdjust="0"/>
  </p:normalViewPr>
  <p:slideViewPr>
    <p:cSldViewPr snapToGrid="0">
      <p:cViewPr varScale="1">
        <p:scale>
          <a:sx n="110" d="100"/>
          <a:sy n="110" d="100"/>
        </p:scale>
        <p:origin x="1488" y="108"/>
      </p:cViewPr>
      <p:guideLst>
        <p:guide orient="horz"/>
        <p:guide/>
      </p:guideLst>
    </p:cSldViewPr>
  </p:slideViewPr>
  <p:outlineViewPr>
    <p:cViewPr>
      <p:scale>
        <a:sx n="33" d="100"/>
        <a:sy n="33" d="100"/>
      </p:scale>
      <p:origin x="0" y="-17826"/>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8/10/relationships/authors" Targe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a:defRPr sz="1200" dirty="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a:defRPr sz="1200">
                <a:latin typeface="Arial" pitchFamily="34" charset="0"/>
              </a:defRPr>
            </a:lvl1pPr>
          </a:lstStyle>
          <a:p>
            <a:pPr>
              <a:defRPr/>
            </a:pPr>
            <a:fld id="{4FE32B22-597F-4C77-A355-7506E6A4371D}" type="datetimeFigureOut">
              <a:rPr lang="en-US"/>
              <a:pPr>
                <a:defRPr/>
              </a:pPr>
              <a:t>11/2/2023</a:t>
            </a:fld>
            <a:endParaRPr lang="en-US" dirty="0"/>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a:defRPr sz="1200" dirty="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lIns="91577" tIns="45789" rIns="91577" bIns="45789" rtlCol="0" anchor="b"/>
          <a:lstStyle>
            <a:lvl1pPr algn="r">
              <a:defRPr sz="1200">
                <a:latin typeface="Arial" pitchFamily="34" charset="0"/>
              </a:defRPr>
            </a:lvl1pPr>
          </a:lstStyle>
          <a:p>
            <a:pPr>
              <a:defRPr/>
            </a:pPr>
            <a:fld id="{9E526855-EE30-4F0D-952F-87E2B3B94471}" type="slidenum">
              <a:rPr lang="en-US"/>
              <a:pPr>
                <a:defRPr/>
              </a:pPr>
              <a:t>‹#›</a:t>
            </a:fld>
            <a:endParaRPr lang="en-US" dirty="0"/>
          </a:p>
        </p:txBody>
      </p:sp>
    </p:spTree>
    <p:extLst>
      <p:ext uri="{BB962C8B-B14F-4D97-AF65-F5344CB8AC3E}">
        <p14:creationId xmlns:p14="http://schemas.microsoft.com/office/powerpoint/2010/main" val="2207109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F14EB96C-F891-4E88-8C61-054437C8E8E2}" type="datetimeFigureOut">
              <a:rPr lang="en-US"/>
              <a:pPr>
                <a:defRPr/>
              </a:pPr>
              <a:t>11/2/2023</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dirty="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6FD0C6BE-01F5-4ABD-AD5E-96359A0C9B0E}" type="slidenum">
              <a:rPr lang="en-US"/>
              <a:pPr>
                <a:defRPr/>
              </a:pPr>
              <a:t>‹#›</a:t>
            </a:fld>
            <a:endParaRPr lang="en-US" dirty="0"/>
          </a:p>
        </p:txBody>
      </p:sp>
    </p:spTree>
    <p:extLst>
      <p:ext uri="{BB962C8B-B14F-4D97-AF65-F5344CB8AC3E}">
        <p14:creationId xmlns:p14="http://schemas.microsoft.com/office/powerpoint/2010/main" val="1024205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Andrea</a:t>
            </a:r>
          </a:p>
        </p:txBody>
      </p:sp>
      <p:sp>
        <p:nvSpPr>
          <p:cNvPr id="4" name="Slide Number Placeholder 3"/>
          <p:cNvSpPr>
            <a:spLocks noGrp="1"/>
          </p:cNvSpPr>
          <p:nvPr>
            <p:ph type="sldNum" sz="quarter" idx="10"/>
          </p:nvPr>
        </p:nvSpPr>
        <p:spPr/>
        <p:txBody>
          <a:bodyPr/>
          <a:lstStyle/>
          <a:p>
            <a:pPr>
              <a:defRPr/>
            </a:pPr>
            <a:fld id="{6FD0C6BE-01F5-4ABD-AD5E-96359A0C9B0E}" type="slidenum">
              <a:rPr lang="en-US" smtClean="0"/>
              <a:pPr>
                <a:defRPr/>
              </a:pPr>
              <a:t>1</a:t>
            </a:fld>
            <a:endParaRPr lang="en-US" dirty="0"/>
          </a:p>
        </p:txBody>
      </p:sp>
    </p:spTree>
    <p:extLst>
      <p:ext uri="{BB962C8B-B14F-4D97-AF65-F5344CB8AC3E}">
        <p14:creationId xmlns:p14="http://schemas.microsoft.com/office/powerpoint/2010/main" val="564091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10</a:t>
            </a:fld>
            <a:endParaRPr lang="en-US" dirty="0"/>
          </a:p>
        </p:txBody>
      </p:sp>
    </p:spTree>
    <p:extLst>
      <p:ext uri="{BB962C8B-B14F-4D97-AF65-F5344CB8AC3E}">
        <p14:creationId xmlns:p14="http://schemas.microsoft.com/office/powerpoint/2010/main" val="3269627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11</a:t>
            </a:fld>
            <a:endParaRPr lang="en-US" dirty="0"/>
          </a:p>
        </p:txBody>
      </p:sp>
    </p:spTree>
    <p:extLst>
      <p:ext uri="{BB962C8B-B14F-4D97-AF65-F5344CB8AC3E}">
        <p14:creationId xmlns:p14="http://schemas.microsoft.com/office/powerpoint/2010/main" val="328373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12</a:t>
            </a:fld>
            <a:endParaRPr lang="en-US" dirty="0"/>
          </a:p>
        </p:txBody>
      </p:sp>
    </p:spTree>
    <p:extLst>
      <p:ext uri="{BB962C8B-B14F-4D97-AF65-F5344CB8AC3E}">
        <p14:creationId xmlns:p14="http://schemas.microsoft.com/office/powerpoint/2010/main" val="2018195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13</a:t>
            </a:fld>
            <a:endParaRPr lang="en-US" dirty="0"/>
          </a:p>
        </p:txBody>
      </p:sp>
    </p:spTree>
    <p:extLst>
      <p:ext uri="{BB962C8B-B14F-4D97-AF65-F5344CB8AC3E}">
        <p14:creationId xmlns:p14="http://schemas.microsoft.com/office/powerpoint/2010/main" val="3776624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14</a:t>
            </a:fld>
            <a:endParaRPr lang="en-US" dirty="0"/>
          </a:p>
        </p:txBody>
      </p:sp>
    </p:spTree>
    <p:extLst>
      <p:ext uri="{BB962C8B-B14F-4D97-AF65-F5344CB8AC3E}">
        <p14:creationId xmlns:p14="http://schemas.microsoft.com/office/powerpoint/2010/main" val="778000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15</a:t>
            </a:fld>
            <a:endParaRPr lang="en-US" dirty="0"/>
          </a:p>
        </p:txBody>
      </p:sp>
    </p:spTree>
    <p:extLst>
      <p:ext uri="{BB962C8B-B14F-4D97-AF65-F5344CB8AC3E}">
        <p14:creationId xmlns:p14="http://schemas.microsoft.com/office/powerpoint/2010/main" val="1003678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16</a:t>
            </a:fld>
            <a:endParaRPr lang="en-US" dirty="0"/>
          </a:p>
        </p:txBody>
      </p:sp>
    </p:spTree>
    <p:extLst>
      <p:ext uri="{BB962C8B-B14F-4D97-AF65-F5344CB8AC3E}">
        <p14:creationId xmlns:p14="http://schemas.microsoft.com/office/powerpoint/2010/main" val="1107325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17</a:t>
            </a:fld>
            <a:endParaRPr lang="en-US" dirty="0"/>
          </a:p>
        </p:txBody>
      </p:sp>
    </p:spTree>
    <p:extLst>
      <p:ext uri="{BB962C8B-B14F-4D97-AF65-F5344CB8AC3E}">
        <p14:creationId xmlns:p14="http://schemas.microsoft.com/office/powerpoint/2010/main" val="1411685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18</a:t>
            </a:fld>
            <a:endParaRPr lang="en-US" dirty="0"/>
          </a:p>
        </p:txBody>
      </p:sp>
    </p:spTree>
    <p:extLst>
      <p:ext uri="{BB962C8B-B14F-4D97-AF65-F5344CB8AC3E}">
        <p14:creationId xmlns:p14="http://schemas.microsoft.com/office/powerpoint/2010/main" val="2840932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19</a:t>
            </a:fld>
            <a:endParaRPr lang="en-US" dirty="0"/>
          </a:p>
        </p:txBody>
      </p:sp>
    </p:spTree>
    <p:extLst>
      <p:ext uri="{BB962C8B-B14F-4D97-AF65-F5344CB8AC3E}">
        <p14:creationId xmlns:p14="http://schemas.microsoft.com/office/powerpoint/2010/main" val="223987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a:t>
            </a:fld>
            <a:endParaRPr lang="en-US" dirty="0"/>
          </a:p>
        </p:txBody>
      </p:sp>
    </p:spTree>
    <p:extLst>
      <p:ext uri="{BB962C8B-B14F-4D97-AF65-F5344CB8AC3E}">
        <p14:creationId xmlns:p14="http://schemas.microsoft.com/office/powerpoint/2010/main" val="254474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20</a:t>
            </a:fld>
            <a:endParaRPr lang="en-US" dirty="0"/>
          </a:p>
        </p:txBody>
      </p:sp>
    </p:spTree>
    <p:extLst>
      <p:ext uri="{BB962C8B-B14F-4D97-AF65-F5344CB8AC3E}">
        <p14:creationId xmlns:p14="http://schemas.microsoft.com/office/powerpoint/2010/main" val="3755333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21</a:t>
            </a:fld>
            <a:endParaRPr lang="en-US" dirty="0"/>
          </a:p>
        </p:txBody>
      </p:sp>
    </p:spTree>
    <p:extLst>
      <p:ext uri="{BB962C8B-B14F-4D97-AF65-F5344CB8AC3E}">
        <p14:creationId xmlns:p14="http://schemas.microsoft.com/office/powerpoint/2010/main" val="3846719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22</a:t>
            </a:fld>
            <a:endParaRPr lang="en-US" dirty="0"/>
          </a:p>
        </p:txBody>
      </p:sp>
    </p:spTree>
    <p:extLst>
      <p:ext uri="{BB962C8B-B14F-4D97-AF65-F5344CB8AC3E}">
        <p14:creationId xmlns:p14="http://schemas.microsoft.com/office/powerpoint/2010/main" val="4290667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23</a:t>
            </a:fld>
            <a:endParaRPr lang="en-US" dirty="0"/>
          </a:p>
        </p:txBody>
      </p:sp>
    </p:spTree>
    <p:extLst>
      <p:ext uri="{BB962C8B-B14F-4D97-AF65-F5344CB8AC3E}">
        <p14:creationId xmlns:p14="http://schemas.microsoft.com/office/powerpoint/2010/main" val="209723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24</a:t>
            </a:fld>
            <a:endParaRPr lang="en-US" dirty="0"/>
          </a:p>
        </p:txBody>
      </p:sp>
    </p:spTree>
    <p:extLst>
      <p:ext uri="{BB962C8B-B14F-4D97-AF65-F5344CB8AC3E}">
        <p14:creationId xmlns:p14="http://schemas.microsoft.com/office/powerpoint/2010/main" val="103408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3</a:t>
            </a:fld>
            <a:endParaRPr lang="en-US" dirty="0"/>
          </a:p>
        </p:txBody>
      </p:sp>
    </p:spTree>
    <p:extLst>
      <p:ext uri="{BB962C8B-B14F-4D97-AF65-F5344CB8AC3E}">
        <p14:creationId xmlns:p14="http://schemas.microsoft.com/office/powerpoint/2010/main" val="1371072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4</a:t>
            </a:fld>
            <a:endParaRPr lang="en-US" dirty="0"/>
          </a:p>
        </p:txBody>
      </p:sp>
    </p:spTree>
    <p:extLst>
      <p:ext uri="{BB962C8B-B14F-4D97-AF65-F5344CB8AC3E}">
        <p14:creationId xmlns:p14="http://schemas.microsoft.com/office/powerpoint/2010/main" val="137898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5</a:t>
            </a:fld>
            <a:endParaRPr lang="en-US" dirty="0"/>
          </a:p>
        </p:txBody>
      </p:sp>
    </p:spTree>
    <p:extLst>
      <p:ext uri="{BB962C8B-B14F-4D97-AF65-F5344CB8AC3E}">
        <p14:creationId xmlns:p14="http://schemas.microsoft.com/office/powerpoint/2010/main" val="115836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6</a:t>
            </a:fld>
            <a:endParaRPr lang="en-US" dirty="0"/>
          </a:p>
        </p:txBody>
      </p:sp>
    </p:spTree>
    <p:extLst>
      <p:ext uri="{BB962C8B-B14F-4D97-AF65-F5344CB8AC3E}">
        <p14:creationId xmlns:p14="http://schemas.microsoft.com/office/powerpoint/2010/main" val="41709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7</a:t>
            </a:fld>
            <a:endParaRPr lang="en-US" dirty="0"/>
          </a:p>
        </p:txBody>
      </p:sp>
    </p:spTree>
    <p:extLst>
      <p:ext uri="{BB962C8B-B14F-4D97-AF65-F5344CB8AC3E}">
        <p14:creationId xmlns:p14="http://schemas.microsoft.com/office/powerpoint/2010/main" val="2895696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8</a:t>
            </a:fld>
            <a:endParaRPr lang="en-US" dirty="0"/>
          </a:p>
        </p:txBody>
      </p:sp>
    </p:spTree>
    <p:extLst>
      <p:ext uri="{BB962C8B-B14F-4D97-AF65-F5344CB8AC3E}">
        <p14:creationId xmlns:p14="http://schemas.microsoft.com/office/powerpoint/2010/main" val="4105323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FD0C6BE-01F5-4ABD-AD5E-96359A0C9B0E}" type="slidenum">
              <a:rPr lang="en-US" smtClean="0"/>
              <a:pPr>
                <a:defRPr/>
              </a:pPr>
              <a:t>9</a:t>
            </a:fld>
            <a:endParaRPr lang="en-US" dirty="0"/>
          </a:p>
        </p:txBody>
      </p:sp>
    </p:spTree>
    <p:extLst>
      <p:ext uri="{BB962C8B-B14F-4D97-AF65-F5344CB8AC3E}">
        <p14:creationId xmlns:p14="http://schemas.microsoft.com/office/powerpoint/2010/main" val="1635892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65897" name="Rectangle 2"/>
          <p:cNvSpPr>
            <a:spLocks noGrp="1" noChangeArrowheads="1"/>
          </p:cNvSpPr>
          <p:nvPr>
            <p:ph type="ctrTitle"/>
          </p:nvPr>
        </p:nvSpPr>
        <p:spPr>
          <a:xfrm>
            <a:off x="685800" y="3653665"/>
            <a:ext cx="7772400" cy="1231033"/>
          </a:xfrm>
        </p:spPr>
        <p:txBody>
          <a:bodyPr lIns="91440" tIns="45720" rIns="91440" bIns="45720"/>
          <a:lstStyle>
            <a:lvl1pPr algn="ctr">
              <a:defRPr smtClean="0">
                <a:solidFill>
                  <a:srgbClr val="542E8E"/>
                </a:solidFill>
              </a:defRPr>
            </a:lvl1pPr>
          </a:lstStyle>
          <a:p>
            <a:r>
              <a:rPr lang="en-US"/>
              <a:t>Click to edit Master title style</a:t>
            </a:r>
          </a:p>
        </p:txBody>
      </p:sp>
      <p:sp>
        <p:nvSpPr>
          <p:cNvPr id="3" name="Rectangle 2"/>
          <p:cNvSpPr/>
          <p:nvPr userDrawn="1"/>
        </p:nvSpPr>
        <p:spPr bwMode="auto">
          <a:xfrm>
            <a:off x="0" y="0"/>
            <a:ext cx="9189720" cy="141078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dirty="0">
              <a:ln>
                <a:noFill/>
              </a:ln>
              <a:solidFill>
                <a:schemeClr val="tx1"/>
              </a:solidFill>
              <a:effectLst/>
              <a:latin typeface="Arial" charset="0"/>
            </a:endParaRPr>
          </a:p>
        </p:txBody>
      </p:sp>
      <p:sp>
        <p:nvSpPr>
          <p:cNvPr id="9" name="Rectangle 8"/>
          <p:cNvSpPr/>
          <p:nvPr userDrawn="1"/>
        </p:nvSpPr>
        <p:spPr bwMode="auto">
          <a:xfrm>
            <a:off x="0" y="6433457"/>
            <a:ext cx="9189720" cy="59365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dirty="0">
              <a:ln>
                <a:noFill/>
              </a:ln>
              <a:solidFill>
                <a:schemeClr val="tx1"/>
              </a:solidFill>
              <a:effectLst/>
              <a:latin typeface="Arial"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379" y="325696"/>
            <a:ext cx="8893743" cy="3091489"/>
          </a:xfrm>
          <a:prstGeom prst="rect">
            <a:avLst/>
          </a:prstGeom>
        </p:spPr>
      </p:pic>
      <p:sp>
        <p:nvSpPr>
          <p:cNvPr id="165898" name="Rectangle 3"/>
          <p:cNvSpPr>
            <a:spLocks noGrp="1" noChangeArrowheads="1"/>
          </p:cNvSpPr>
          <p:nvPr>
            <p:ph type="subTitle" idx="1" hasCustomPrompt="1"/>
          </p:nvPr>
        </p:nvSpPr>
        <p:spPr>
          <a:xfrm>
            <a:off x="1371600" y="5275430"/>
            <a:ext cx="6400800" cy="452599"/>
          </a:xfrm>
        </p:spPr>
        <p:txBody>
          <a:bodyPr lIns="91440" tIns="45720" rIns="91440" bIns="45720"/>
          <a:lstStyle>
            <a:lvl1pPr marL="0" marR="0" indent="0" algn="ctr" defTabSz="914400" rtl="0" eaLnBrk="1" fontAlgn="base" latinLnBrk="0" hangingPunct="1">
              <a:lnSpc>
                <a:spcPct val="100000"/>
              </a:lnSpc>
              <a:spcBef>
                <a:spcPct val="20000"/>
              </a:spcBef>
              <a:spcAft>
                <a:spcPct val="0"/>
              </a:spcAft>
              <a:buClrTx/>
              <a:buSzTx/>
              <a:buFontTx/>
              <a:buNone/>
              <a:tabLst/>
              <a:defRPr baseline="0" smtClean="0">
                <a:solidFill>
                  <a:schemeClr val="tx1"/>
                </a:solidFill>
              </a:defRPr>
            </a:lvl1pPr>
          </a:lstStyle>
          <a:p>
            <a:r>
              <a:rPr lang="en-US"/>
              <a:t>First and last name </a:t>
            </a:r>
          </a:p>
        </p:txBody>
      </p:sp>
      <p:sp>
        <p:nvSpPr>
          <p:cNvPr id="16" name="Text Placeholder 15"/>
          <p:cNvSpPr>
            <a:spLocks noGrp="1"/>
          </p:cNvSpPr>
          <p:nvPr>
            <p:ph type="body" sz="quarter" idx="10" hasCustomPrompt="1"/>
          </p:nvPr>
        </p:nvSpPr>
        <p:spPr>
          <a:xfrm>
            <a:off x="1371600" y="5769139"/>
            <a:ext cx="6400800" cy="550862"/>
          </a:xfrm>
        </p:spPr>
        <p:txBody>
          <a:bodyPr/>
          <a:lstStyle>
            <a:lvl1pPr marL="0" indent="0" algn="ctr">
              <a:buNone/>
              <a:defRPr baseline="0">
                <a:solidFill>
                  <a:schemeClr val="tx1"/>
                </a:solidFill>
              </a:defRPr>
            </a:lvl1pPr>
          </a:lstStyle>
          <a:p>
            <a:pPr lvl="0"/>
            <a:r>
              <a:rPr lang="en-US"/>
              <a:t>October 24, 2018</a:t>
            </a: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0"/>
            <a:ext cx="20193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5905500" cy="6096000"/>
          </a:xfrm>
        </p:spPr>
        <p:txBody>
          <a:bodyPr vert="eaVert"/>
          <a:lstStyle/>
          <a:p>
            <a:pPr lvl="0"/>
            <a:r>
              <a:rPr lang="en-US"/>
              <a:t>Click to edit Master text styles</a:t>
            </a:r>
          </a:p>
          <a:p>
            <a:pPr lvl="1"/>
            <a:r>
              <a:rPr lang="en-US"/>
              <a:t>Second level</a:t>
            </a:r>
          </a:p>
          <a:p>
            <a:pPr lvl="2"/>
            <a:r>
              <a:rPr lang="en-US"/>
              <a:t>Third level</a:t>
            </a: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0"/>
            <a:ext cx="9142413" cy="1106663"/>
          </a:xfrm>
        </p:spPr>
        <p:txBody>
          <a:bodyPr/>
          <a:lstStyle/>
          <a:p>
            <a:r>
              <a:rPr lang="en-US"/>
              <a:t>Outline</a:t>
            </a:r>
          </a:p>
        </p:txBody>
      </p:sp>
      <p:sp>
        <p:nvSpPr>
          <p:cNvPr id="4" name="Content Placeholder 2"/>
          <p:cNvSpPr>
            <a:spLocks noGrp="1"/>
          </p:cNvSpPr>
          <p:nvPr>
            <p:ph idx="1" hasCustomPrompt="1"/>
          </p:nvPr>
        </p:nvSpPr>
        <p:spPr>
          <a:xfrm>
            <a:off x="3040792" y="2027224"/>
            <a:ext cx="3064008" cy="4114800"/>
          </a:xfrm>
        </p:spPr>
        <p:txBody>
          <a:bodyPr/>
          <a:lstStyle>
            <a:lvl1pPr>
              <a:lnSpc>
                <a:spcPct val="200000"/>
              </a:lnSpc>
              <a:defRPr baseline="0"/>
            </a:lvl1pPr>
          </a:lstStyle>
          <a:p>
            <a:r>
              <a:rPr lang="en-US">
                <a:solidFill>
                  <a:schemeClr val="bg1">
                    <a:lumMod val="65000"/>
                  </a:schemeClr>
                </a:solidFill>
              </a:rPr>
              <a:t>Introduction</a:t>
            </a:r>
          </a:p>
          <a:p>
            <a:r>
              <a:rPr lang="en-US"/>
              <a:t>Next bullet</a:t>
            </a:r>
          </a:p>
          <a:p>
            <a:endParaRPr lang="en-US"/>
          </a:p>
        </p:txBody>
      </p:sp>
    </p:spTree>
    <p:extLst>
      <p:ext uri="{BB962C8B-B14F-4D97-AF65-F5344CB8AC3E}">
        <p14:creationId xmlns:p14="http://schemas.microsoft.com/office/powerpoint/2010/main" val="7587267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mper Sticker">
    <p:spTree>
      <p:nvGrpSpPr>
        <p:cNvPr id="1" name=""/>
        <p:cNvGrpSpPr/>
        <p:nvPr/>
      </p:nvGrpSpPr>
      <p:grpSpPr>
        <a:xfrm>
          <a:off x="0" y="0"/>
          <a:ext cx="0" cy="0"/>
          <a:chOff x="0" y="0"/>
          <a:chExt cx="0" cy="0"/>
        </a:xfrm>
      </p:grpSpPr>
      <p:sp>
        <p:nvSpPr>
          <p:cNvPr id="6" name="Rectangle 5"/>
          <p:cNvSpPr/>
          <p:nvPr userDrawn="1"/>
        </p:nvSpPr>
        <p:spPr bwMode="auto">
          <a:xfrm>
            <a:off x="660400" y="5120639"/>
            <a:ext cx="7937500" cy="921941"/>
          </a:xfrm>
          <a:prstGeom prst="rect">
            <a:avLst/>
          </a:prstGeom>
          <a:solidFill>
            <a:srgbClr val="542E8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25000" dirty="0">
              <a:ln>
                <a:noFill/>
              </a:ln>
              <a:solidFill>
                <a:schemeClr val="tx1"/>
              </a:solidFill>
              <a:effectLst/>
              <a:latin typeface="Arial" charset="0"/>
            </a:endParaRPr>
          </a:p>
        </p:txBody>
      </p:sp>
      <p:sp>
        <p:nvSpPr>
          <p:cNvPr id="3" name="Content Placeholder 2"/>
          <p:cNvSpPr>
            <a:spLocks noGrp="1"/>
          </p:cNvSpPr>
          <p:nvPr>
            <p:ph idx="1"/>
          </p:nvPr>
        </p:nvSpPr>
        <p:spPr>
          <a:xfrm>
            <a:off x="791852" y="5181599"/>
            <a:ext cx="7682845" cy="799394"/>
          </a:xfrm>
        </p:spPr>
        <p:txBody>
          <a:bodyPr/>
          <a:lstStyle>
            <a:lvl1pPr marL="0" indent="0">
              <a:buNone/>
              <a:defRPr sz="1800">
                <a:solidFill>
                  <a:schemeClr val="bg1"/>
                </a:solidFill>
              </a:defRPr>
            </a:lvl1pPr>
            <a:lvl3pPr>
              <a:defRPr>
                <a:solidFill>
                  <a:schemeClr val="bg1"/>
                </a:solidFill>
              </a:defRPr>
            </a:lvl3pPr>
          </a:lstStyle>
          <a:p>
            <a:pPr lvl="0"/>
            <a:r>
              <a:rPr lang="en-US"/>
              <a:t>Click to edit Master text styles</a:t>
            </a:r>
          </a:p>
          <a:p>
            <a:pPr lvl="0"/>
            <a:endParaRPr lang="en-US"/>
          </a:p>
          <a:p>
            <a:pPr lvl="2"/>
            <a:endParaRPr lang="en-US"/>
          </a:p>
        </p:txBody>
      </p:sp>
      <p:sp>
        <p:nvSpPr>
          <p:cNvPr id="5"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
        <p:nvSpPr>
          <p:cNvPr id="4" name="Picture Placeholder 3"/>
          <p:cNvSpPr>
            <a:spLocks noGrp="1"/>
          </p:cNvSpPr>
          <p:nvPr>
            <p:ph type="pic" sz="quarter" idx="10"/>
          </p:nvPr>
        </p:nvSpPr>
        <p:spPr>
          <a:xfrm>
            <a:off x="660400" y="1489075"/>
            <a:ext cx="7937500" cy="3139486"/>
          </a:xfrm>
        </p:spPr>
        <p:txBody>
          <a:bodyPr/>
          <a:lstStyle/>
          <a:p>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0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a:t>
            </a:r>
            <a:br>
              <a:rPr lang="en-US"/>
            </a:br>
            <a:r>
              <a:rPr lang="en-US"/>
              <a:t>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400"/>
            </a:lvl2pPr>
            <a:lvl3pPr>
              <a:defRPr sz="12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a:t>
            </a:r>
            <a:br>
              <a:rPr lang="en-US"/>
            </a:br>
            <a:r>
              <a:rPr lang="en-US"/>
              <a:t>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400"/>
            </a:lvl2pPr>
            <a:lvl3pPr>
              <a:defRPr sz="12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10748"/>
            <a:ext cx="3008313" cy="91632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510748"/>
            <a:ext cx="5111750" cy="4615415"/>
          </a:xfrm>
        </p:spPr>
        <p:txBody>
          <a:bodyPr/>
          <a:lstStyle>
            <a:lvl1pPr>
              <a:defRPr sz="2000"/>
            </a:lvl1pPr>
            <a:lvl2pPr>
              <a:defRPr sz="1400"/>
            </a:lvl2pPr>
            <a:lvl3pPr>
              <a:defRPr sz="1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0" y="2534478"/>
            <a:ext cx="3008313" cy="35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itle 1"/>
          <p:cNvSpPr txBox="1">
            <a:spLocks/>
          </p:cNvSpPr>
          <p:nvPr userDrawn="1"/>
        </p:nvSpPr>
        <p:spPr bwMode="auto">
          <a:xfrm>
            <a:off x="-1" y="0"/>
            <a:ext cx="9144001" cy="112312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1" fontAlgn="base" hangingPunct="1">
              <a:lnSpc>
                <a:spcPct val="85000"/>
              </a:lnSpc>
              <a:spcBef>
                <a:spcPct val="0"/>
              </a:spcBef>
              <a:spcAft>
                <a:spcPct val="0"/>
              </a:spcAft>
              <a:defRPr sz="3000" b="1">
                <a:solidFill>
                  <a:srgbClr val="492F92"/>
                </a:solidFill>
                <a:latin typeface="Verdana" charset="0"/>
                <a:ea typeface="Verdana" charset="0"/>
                <a:cs typeface="Verdana" charset="0"/>
              </a:defRPr>
            </a:lvl1pPr>
            <a:lvl2pPr algn="ctr" rtl="0" eaLnBrk="1" fontAlgn="base" hangingPunct="1">
              <a:lnSpc>
                <a:spcPct val="85000"/>
              </a:lnSpc>
              <a:spcBef>
                <a:spcPct val="0"/>
              </a:spcBef>
              <a:spcAft>
                <a:spcPct val="0"/>
              </a:spcAft>
              <a:defRPr sz="3200" b="1">
                <a:solidFill>
                  <a:schemeClr val="tx2"/>
                </a:solidFill>
                <a:latin typeface="Arial" charset="0"/>
              </a:defRPr>
            </a:lvl2pPr>
            <a:lvl3pPr algn="ctr" rtl="0" eaLnBrk="1" fontAlgn="base" hangingPunct="1">
              <a:lnSpc>
                <a:spcPct val="85000"/>
              </a:lnSpc>
              <a:spcBef>
                <a:spcPct val="0"/>
              </a:spcBef>
              <a:spcAft>
                <a:spcPct val="0"/>
              </a:spcAft>
              <a:defRPr sz="3200" b="1">
                <a:solidFill>
                  <a:schemeClr val="tx2"/>
                </a:solidFill>
                <a:latin typeface="Arial" charset="0"/>
              </a:defRPr>
            </a:lvl3pPr>
            <a:lvl4pPr algn="ctr" rtl="0" eaLnBrk="1" fontAlgn="base" hangingPunct="1">
              <a:lnSpc>
                <a:spcPct val="85000"/>
              </a:lnSpc>
              <a:spcBef>
                <a:spcPct val="0"/>
              </a:spcBef>
              <a:spcAft>
                <a:spcPct val="0"/>
              </a:spcAft>
              <a:defRPr sz="3200" b="1">
                <a:solidFill>
                  <a:schemeClr val="tx2"/>
                </a:solidFill>
                <a:latin typeface="Arial" charset="0"/>
              </a:defRPr>
            </a:lvl4pPr>
            <a:lvl5pPr algn="ctr" rtl="0" eaLnBrk="1" fontAlgn="base" hangingPunct="1">
              <a:lnSpc>
                <a:spcPct val="85000"/>
              </a:lnSpc>
              <a:spcBef>
                <a:spcPct val="0"/>
              </a:spcBef>
              <a:spcAft>
                <a:spcPct val="0"/>
              </a:spcAft>
              <a:defRPr sz="3200" b="1">
                <a:solidFill>
                  <a:schemeClr val="tx2"/>
                </a:solidFill>
                <a:latin typeface="Arial" charset="0"/>
              </a:defRPr>
            </a:lvl5pPr>
            <a:lvl6pPr marL="457200" algn="ctr" rtl="0" eaLnBrk="1" fontAlgn="base" hangingPunct="1">
              <a:lnSpc>
                <a:spcPct val="85000"/>
              </a:lnSpc>
              <a:spcBef>
                <a:spcPct val="0"/>
              </a:spcBef>
              <a:spcAft>
                <a:spcPct val="0"/>
              </a:spcAft>
              <a:defRPr sz="3200" b="1">
                <a:solidFill>
                  <a:schemeClr val="tx2"/>
                </a:solidFill>
                <a:latin typeface="Arial" charset="0"/>
              </a:defRPr>
            </a:lvl6pPr>
            <a:lvl7pPr marL="914400" algn="ctr" rtl="0" eaLnBrk="1" fontAlgn="base" hangingPunct="1">
              <a:lnSpc>
                <a:spcPct val="85000"/>
              </a:lnSpc>
              <a:spcBef>
                <a:spcPct val="0"/>
              </a:spcBef>
              <a:spcAft>
                <a:spcPct val="0"/>
              </a:spcAft>
              <a:defRPr sz="3200" b="1">
                <a:solidFill>
                  <a:schemeClr val="tx2"/>
                </a:solidFill>
                <a:latin typeface="Arial" charset="0"/>
              </a:defRPr>
            </a:lvl7pPr>
            <a:lvl8pPr marL="1371600" algn="ctr" rtl="0" eaLnBrk="1" fontAlgn="base" hangingPunct="1">
              <a:lnSpc>
                <a:spcPct val="85000"/>
              </a:lnSpc>
              <a:spcBef>
                <a:spcPct val="0"/>
              </a:spcBef>
              <a:spcAft>
                <a:spcPct val="0"/>
              </a:spcAft>
              <a:defRPr sz="3200" b="1">
                <a:solidFill>
                  <a:schemeClr val="tx2"/>
                </a:solidFill>
                <a:latin typeface="Arial" charset="0"/>
              </a:defRPr>
            </a:lvl8pPr>
            <a:lvl9pPr marL="1828800" algn="ctr" rtl="0" eaLnBrk="1" fontAlgn="base" hangingPunct="1">
              <a:lnSpc>
                <a:spcPct val="85000"/>
              </a:lnSpc>
              <a:spcBef>
                <a:spcPct val="0"/>
              </a:spcBef>
              <a:spcAft>
                <a:spcPct val="0"/>
              </a:spcAft>
              <a:defRPr sz="3200" b="1">
                <a:solidFill>
                  <a:schemeClr val="tx2"/>
                </a:solidFill>
                <a:latin typeface="Arial" charset="0"/>
              </a:defRPr>
            </a:lvl9pPr>
          </a:lstStyle>
          <a:p>
            <a:r>
              <a:rPr lang="en-US" kern="0" dirty="0"/>
              <a:t>Click to edit Master title style</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p:txBody>
      </p:sp>
      <p:sp>
        <p:nvSpPr>
          <p:cNvPr id="4" name="Title 1"/>
          <p:cNvSpPr>
            <a:spLocks noGrp="1"/>
          </p:cNvSpPr>
          <p:nvPr>
            <p:ph type="title"/>
          </p:nvPr>
        </p:nvSpPr>
        <p:spPr>
          <a:xfrm>
            <a:off x="-1" y="0"/>
            <a:ext cx="9144001" cy="1123122"/>
          </a:xfrm>
        </p:spPr>
        <p:txBody>
          <a:bodyPr/>
          <a:lstStyle>
            <a:lvl1pPr>
              <a:defRPr/>
            </a:lvl1pPr>
          </a:lstStyle>
          <a:p>
            <a:r>
              <a:rPr lang="en-US"/>
              <a:t>Click to edit Master title style</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 y="77963"/>
            <a:ext cx="9142413" cy="1028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304925"/>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2" name="Line 8"/>
          <p:cNvSpPr>
            <a:spLocks noChangeShapeType="1"/>
          </p:cNvSpPr>
          <p:nvPr userDrawn="1"/>
        </p:nvSpPr>
        <p:spPr bwMode="auto">
          <a:xfrm>
            <a:off x="0" y="1106663"/>
            <a:ext cx="9142413" cy="0"/>
          </a:xfrm>
          <a:prstGeom prst="line">
            <a:avLst/>
          </a:prstGeom>
          <a:noFill/>
          <a:ln w="28575">
            <a:solidFill>
              <a:schemeClr val="tx1"/>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sp>
        <p:nvSpPr>
          <p:cNvPr id="1032" name="Line 8"/>
          <p:cNvSpPr>
            <a:spLocks noChangeShapeType="1"/>
          </p:cNvSpPr>
          <p:nvPr userDrawn="1"/>
        </p:nvSpPr>
        <p:spPr bwMode="auto">
          <a:xfrm>
            <a:off x="-4763" y="6503023"/>
            <a:ext cx="9156413" cy="0"/>
          </a:xfrm>
          <a:prstGeom prst="line">
            <a:avLst/>
          </a:prstGeom>
          <a:noFill/>
          <a:ln w="28575">
            <a:solidFill>
              <a:srgbClr val="000000"/>
            </a:solidFill>
            <a:round/>
            <a:headEnd type="none" w="sm" len="sm"/>
            <a:tailEnd type="none" w="sm" len="sm"/>
          </a:ln>
          <a:effectLst/>
        </p:spPr>
        <p:txBody>
          <a:bodyPr wrap="none" anchor="ctr"/>
          <a:lstStyle/>
          <a:p>
            <a:pPr>
              <a:defRPr/>
            </a:pPr>
            <a:endParaRPr lang="en-US" dirty="0">
              <a:solidFill>
                <a:srgbClr val="000000"/>
              </a:solidFill>
              <a:latin typeface="Arial" charset="0"/>
            </a:endParaRPr>
          </a:p>
        </p:txBody>
      </p:sp>
      <p:cxnSp>
        <p:nvCxnSpPr>
          <p:cNvPr id="8" name="Straight Connector 7"/>
          <p:cNvCxnSpPr/>
          <p:nvPr userDrawn="1"/>
        </p:nvCxnSpPr>
        <p:spPr bwMode="auto">
          <a:xfrm>
            <a:off x="0" y="6447421"/>
            <a:ext cx="9151650" cy="0"/>
          </a:xfrm>
          <a:prstGeom prst="line">
            <a:avLst/>
          </a:prstGeom>
          <a:solidFill>
            <a:schemeClr val="accent1"/>
          </a:solidFill>
          <a:ln w="28575" cap="flat" cmpd="sng" algn="ctr">
            <a:solidFill>
              <a:srgbClr val="542E8E"/>
            </a:solidFill>
            <a:prstDash val="solid"/>
            <a:round/>
            <a:headEnd type="none" w="med" len="med"/>
            <a:tailEnd type="none" w="med" len="med"/>
          </a:ln>
          <a:effectLst/>
        </p:spPr>
      </p:cxn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42652" y="93489"/>
            <a:ext cx="1233917" cy="985374"/>
          </a:xfrm>
          <a:prstGeom prst="rect">
            <a:avLst/>
          </a:prstGeom>
        </p:spPr>
      </p:pic>
      <p:sp>
        <p:nvSpPr>
          <p:cNvPr id="4" name="TextBox 3"/>
          <p:cNvSpPr txBox="1"/>
          <p:nvPr userDrawn="1"/>
        </p:nvSpPr>
        <p:spPr>
          <a:xfrm>
            <a:off x="168965" y="6546810"/>
            <a:ext cx="2415209" cy="230832"/>
          </a:xfrm>
          <a:prstGeom prst="rect">
            <a:avLst/>
          </a:prstGeom>
          <a:noFill/>
        </p:spPr>
        <p:txBody>
          <a:bodyPr wrap="square" rtlCol="0">
            <a:spAutoFit/>
          </a:bodyPr>
          <a:lstStyle/>
          <a:p>
            <a:fld id="{0F96C014-7169-D944-83FB-C5B3A12E9039}" type="datetime4">
              <a:rPr lang="en-US" sz="900" smtClean="0">
                <a:latin typeface="Verdana" charset="0"/>
                <a:ea typeface="Verdana" charset="0"/>
                <a:cs typeface="Verdana" charset="0"/>
              </a:rPr>
              <a:t>November 2, 2023</a:t>
            </a:fld>
            <a:endParaRPr lang="en-US" sz="900" dirty="0">
              <a:latin typeface="Verdana" charset="0"/>
              <a:ea typeface="Verdana" charset="0"/>
              <a:cs typeface="Verdana" charset="0"/>
            </a:endParaRPr>
          </a:p>
        </p:txBody>
      </p:sp>
      <p:sp>
        <p:nvSpPr>
          <p:cNvPr id="9" name="TextBox 8"/>
          <p:cNvSpPr txBox="1"/>
          <p:nvPr userDrawn="1"/>
        </p:nvSpPr>
        <p:spPr>
          <a:xfrm>
            <a:off x="7381188" y="6559354"/>
            <a:ext cx="1602092" cy="230832"/>
          </a:xfrm>
          <a:prstGeom prst="rect">
            <a:avLst/>
          </a:prstGeom>
          <a:noFill/>
        </p:spPr>
        <p:txBody>
          <a:bodyPr wrap="square" rtlCol="0">
            <a:spAutoFit/>
          </a:bodyPr>
          <a:lstStyle/>
          <a:p>
            <a:pPr algn="r"/>
            <a:fld id="{66311D12-24B4-1040-A111-85CE3EB34CFF}" type="slidenum">
              <a:rPr lang="en-US" sz="900" smtClean="0">
                <a:latin typeface="Verdana" charset="0"/>
                <a:ea typeface="Verdana" charset="0"/>
                <a:cs typeface="Verdana" charset="0"/>
              </a:rPr>
              <a:pPr algn="r"/>
              <a:t>‹#›</a:t>
            </a:fld>
            <a:endParaRPr lang="en-US" sz="900" dirty="0">
              <a:latin typeface="Verdana" charset="0"/>
              <a:ea typeface="Verdana" charset="0"/>
              <a:cs typeface="Verdana" charset="0"/>
            </a:endParaRPr>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04" r:id="rId4"/>
    <p:sldLayoutId id="2147483906" r:id="rId5"/>
    <p:sldLayoutId id="2147483907" r:id="rId6"/>
    <p:sldLayoutId id="2147483908" r:id="rId7"/>
    <p:sldLayoutId id="2147483910" r:id="rId8"/>
    <p:sldLayoutId id="2147483912" r:id="rId9"/>
    <p:sldLayoutId id="2147483913" r:id="rId10"/>
    <p:sldLayoutId id="2147483914" r:id="rId11"/>
  </p:sldLayoutIdLst>
  <p:transition spd="slow">
    <p:fade/>
  </p:transition>
  <p:hf sldNum="0" hdr="0" ftr="0" dt="0"/>
  <p:txStyles>
    <p:titleStyle>
      <a:lvl1pPr algn="ctr" rtl="0" eaLnBrk="1" fontAlgn="base" hangingPunct="1">
        <a:lnSpc>
          <a:spcPct val="85000"/>
        </a:lnSpc>
        <a:spcBef>
          <a:spcPct val="0"/>
        </a:spcBef>
        <a:spcAft>
          <a:spcPct val="0"/>
        </a:spcAft>
        <a:defRPr sz="3000" b="1">
          <a:solidFill>
            <a:srgbClr val="542E8E"/>
          </a:solidFill>
          <a:latin typeface="Verdana" charset="0"/>
          <a:ea typeface="Verdana" charset="0"/>
          <a:cs typeface="Verdana" charset="0"/>
        </a:defRPr>
      </a:lvl1pPr>
      <a:lvl2pPr algn="ctr" rtl="0" eaLnBrk="1" fontAlgn="base" hangingPunct="1">
        <a:lnSpc>
          <a:spcPct val="85000"/>
        </a:lnSpc>
        <a:spcBef>
          <a:spcPct val="0"/>
        </a:spcBef>
        <a:spcAft>
          <a:spcPct val="0"/>
        </a:spcAft>
        <a:defRPr sz="3200" b="1">
          <a:solidFill>
            <a:schemeClr val="tx2"/>
          </a:solidFill>
          <a:latin typeface="Arial" charset="0"/>
        </a:defRPr>
      </a:lvl2pPr>
      <a:lvl3pPr algn="ctr" rtl="0" eaLnBrk="1" fontAlgn="base" hangingPunct="1">
        <a:lnSpc>
          <a:spcPct val="85000"/>
        </a:lnSpc>
        <a:spcBef>
          <a:spcPct val="0"/>
        </a:spcBef>
        <a:spcAft>
          <a:spcPct val="0"/>
        </a:spcAft>
        <a:defRPr sz="3200" b="1">
          <a:solidFill>
            <a:schemeClr val="tx2"/>
          </a:solidFill>
          <a:latin typeface="Arial" charset="0"/>
        </a:defRPr>
      </a:lvl3pPr>
      <a:lvl4pPr algn="ctr" rtl="0" eaLnBrk="1" fontAlgn="base" hangingPunct="1">
        <a:lnSpc>
          <a:spcPct val="85000"/>
        </a:lnSpc>
        <a:spcBef>
          <a:spcPct val="0"/>
        </a:spcBef>
        <a:spcAft>
          <a:spcPct val="0"/>
        </a:spcAft>
        <a:defRPr sz="3200" b="1">
          <a:solidFill>
            <a:schemeClr val="tx2"/>
          </a:solidFill>
          <a:latin typeface="Arial" charset="0"/>
        </a:defRPr>
      </a:lvl4pPr>
      <a:lvl5pPr algn="ctr" rtl="0" eaLnBrk="1" fontAlgn="base" hangingPunct="1">
        <a:lnSpc>
          <a:spcPct val="85000"/>
        </a:lnSpc>
        <a:spcBef>
          <a:spcPct val="0"/>
        </a:spcBef>
        <a:spcAft>
          <a:spcPct val="0"/>
        </a:spcAft>
        <a:defRPr sz="3200" b="1">
          <a:solidFill>
            <a:schemeClr val="tx2"/>
          </a:solidFill>
          <a:latin typeface="Arial" charset="0"/>
        </a:defRPr>
      </a:lvl5pPr>
      <a:lvl6pPr marL="457200" algn="ctr" rtl="0" eaLnBrk="1" fontAlgn="base" hangingPunct="1">
        <a:lnSpc>
          <a:spcPct val="85000"/>
        </a:lnSpc>
        <a:spcBef>
          <a:spcPct val="0"/>
        </a:spcBef>
        <a:spcAft>
          <a:spcPct val="0"/>
        </a:spcAft>
        <a:defRPr sz="3200" b="1">
          <a:solidFill>
            <a:schemeClr val="tx2"/>
          </a:solidFill>
          <a:latin typeface="Arial" charset="0"/>
        </a:defRPr>
      </a:lvl6pPr>
      <a:lvl7pPr marL="914400" algn="ctr" rtl="0" eaLnBrk="1" fontAlgn="base" hangingPunct="1">
        <a:lnSpc>
          <a:spcPct val="85000"/>
        </a:lnSpc>
        <a:spcBef>
          <a:spcPct val="0"/>
        </a:spcBef>
        <a:spcAft>
          <a:spcPct val="0"/>
        </a:spcAft>
        <a:defRPr sz="3200" b="1">
          <a:solidFill>
            <a:schemeClr val="tx2"/>
          </a:solidFill>
          <a:latin typeface="Arial" charset="0"/>
        </a:defRPr>
      </a:lvl7pPr>
      <a:lvl8pPr marL="1371600" algn="ctr" rtl="0" eaLnBrk="1" fontAlgn="base" hangingPunct="1">
        <a:lnSpc>
          <a:spcPct val="85000"/>
        </a:lnSpc>
        <a:spcBef>
          <a:spcPct val="0"/>
        </a:spcBef>
        <a:spcAft>
          <a:spcPct val="0"/>
        </a:spcAft>
        <a:defRPr sz="3200" b="1">
          <a:solidFill>
            <a:schemeClr val="tx2"/>
          </a:solidFill>
          <a:latin typeface="Arial" charset="0"/>
        </a:defRPr>
      </a:lvl8pPr>
      <a:lvl9pPr marL="1828800" algn="ctr" rtl="0" eaLnBrk="1" fontAlgn="base" hangingPunct="1">
        <a:lnSpc>
          <a:spcPct val="85000"/>
        </a:lnSpc>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b="1">
          <a:solidFill>
            <a:srgbClr val="542E8E"/>
          </a:solidFill>
          <a:latin typeface="Verdana" charset="0"/>
          <a:ea typeface="Verdana" charset="0"/>
          <a:cs typeface="Verdana" charset="0"/>
        </a:defRPr>
      </a:lvl1pPr>
      <a:lvl2pPr marL="742950" indent="-285750" algn="l" rtl="0" eaLnBrk="1" fontAlgn="base" hangingPunct="1">
        <a:spcBef>
          <a:spcPct val="20000"/>
        </a:spcBef>
        <a:spcAft>
          <a:spcPct val="0"/>
        </a:spcAft>
        <a:buChar char="–"/>
        <a:defRPr sz="1400">
          <a:solidFill>
            <a:srgbClr val="000000"/>
          </a:solidFill>
          <a:latin typeface="Verdana" charset="0"/>
          <a:ea typeface="Verdana" charset="0"/>
          <a:cs typeface="Verdana" charset="0"/>
        </a:defRPr>
      </a:lvl2pPr>
      <a:lvl3pPr marL="1143000" indent="-228600" algn="l" rtl="0" eaLnBrk="1" fontAlgn="base" hangingPunct="1">
        <a:spcBef>
          <a:spcPct val="20000"/>
        </a:spcBef>
        <a:spcAft>
          <a:spcPct val="0"/>
        </a:spcAft>
        <a:buFont typeface="Times New Roman" pitchFamily="18" charset="0"/>
        <a:buChar char="−"/>
        <a:defRPr sz="1200">
          <a:solidFill>
            <a:schemeClr val="tx1"/>
          </a:solidFill>
          <a:latin typeface="Verdana" charset="0"/>
          <a:ea typeface="Verdana" charset="0"/>
          <a:cs typeface="Verdana" charset="0"/>
        </a:defRPr>
      </a:lvl3pPr>
      <a:lvl4pPr marL="1371600" indent="0" algn="l" rtl="0" eaLnBrk="1" fontAlgn="base" hangingPunct="1">
        <a:spcBef>
          <a:spcPct val="20000"/>
        </a:spcBef>
        <a:spcAft>
          <a:spcPct val="0"/>
        </a:spcAft>
        <a:buNone/>
        <a:defRPr sz="1200">
          <a:solidFill>
            <a:schemeClr val="tx1"/>
          </a:solidFill>
          <a:latin typeface="Arial" pitchFamily="34" charset="0"/>
        </a:defRPr>
      </a:lvl4pPr>
      <a:lvl5pPr marL="1828800" indent="0" algn="l" rtl="0" eaLnBrk="1" fontAlgn="base" hangingPunct="1">
        <a:spcBef>
          <a:spcPct val="20000"/>
        </a:spcBef>
        <a:spcAft>
          <a:spcPct val="0"/>
        </a:spcAft>
        <a:buNone/>
        <a:defRPr sz="1000">
          <a:solidFill>
            <a:schemeClr val="tx1"/>
          </a:solidFill>
          <a:latin typeface="Arial" pitchFamily="34" charset="0"/>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loridapoly.edu/general-counsel/delegations-of-authority.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floridapoly.edu/procurement/forms.php"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floridapoly.edu/procurement/assets/forms/pm-cardholderexceptionrequest1.pdf" TargetMode="External"/><Relationship Id="rId5" Type="http://schemas.openxmlformats.org/officeDocument/2006/relationships/hyperlink" Target="https://floridapoly.edu/procurement/assets/forms/surplus_property_request_form.pdf" TargetMode="External"/><Relationship Id="rId4" Type="http://schemas.openxmlformats.org/officeDocument/2006/relationships/hyperlink" Target="https://floridapoly.edu/procurement/assets/non-routine-justification-form.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floridapoly.edu/procurement/assets/contract_intake_form10.23.pdf"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floridapoly.edu/procurement/assets/foodpurchaseform.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mailto:procurement@floridapoly.edu"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hyperlink" Target="https://www.myworkday.com/flpoly/d/task/2997$1705.html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floridapoly.edu/procurement/surplus-property.php"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procurement@floridapoly.edu"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mailto:Procurement@floridapoly.edu"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all" dirty="0">
                <a:latin typeface="Verdana" panose="020B0604030504040204" pitchFamily="34" charset="0"/>
                <a:ea typeface="Verdana" panose="020B0604030504040204" pitchFamily="34" charset="0"/>
              </a:rPr>
              <a:t>Procurement Training</a:t>
            </a:r>
          </a:p>
        </p:txBody>
      </p:sp>
      <p:sp>
        <p:nvSpPr>
          <p:cNvPr id="3" name="Subtitle 2"/>
          <p:cNvSpPr>
            <a:spLocks noGrp="1"/>
          </p:cNvSpPr>
          <p:nvPr>
            <p:ph type="subTitle" idx="1"/>
          </p:nvPr>
        </p:nvSpPr>
        <p:spPr>
          <a:xfrm>
            <a:off x="1371600" y="4534748"/>
            <a:ext cx="6400800" cy="675122"/>
          </a:xfrm>
        </p:spPr>
        <p:txBody>
          <a:bodyPr/>
          <a:lstStyle/>
          <a:p>
            <a:r>
              <a:rPr lang="en-US" sz="1800" dirty="0">
                <a:latin typeface="Verdana" panose="020B0604030504040204" pitchFamily="34" charset="0"/>
                <a:ea typeface="Verdana" panose="020B0604030504040204" pitchFamily="34" charset="0"/>
              </a:rPr>
              <a:t>Andrea Cashell, Andy Farrington, Hina Rizwan</a:t>
            </a:r>
          </a:p>
          <a:p>
            <a:r>
              <a:rPr lang="en-US" sz="1800" dirty="0">
                <a:latin typeface="Verdana" panose="020B0604030504040204" pitchFamily="34" charset="0"/>
                <a:ea typeface="Verdana" panose="020B0604030504040204" pitchFamily="34" charset="0"/>
              </a:rPr>
              <a:t>Special Guest: Melaine Schmiz, Associate General Counsel</a:t>
            </a:r>
          </a:p>
        </p:txBody>
      </p:sp>
      <p:sp>
        <p:nvSpPr>
          <p:cNvPr id="4" name="Text Placeholder 3"/>
          <p:cNvSpPr>
            <a:spLocks noGrp="1"/>
          </p:cNvSpPr>
          <p:nvPr>
            <p:ph type="body" sz="quarter" idx="10"/>
          </p:nvPr>
        </p:nvSpPr>
        <p:spPr/>
        <p:txBody>
          <a:bodyPr/>
          <a:lstStyle/>
          <a:p>
            <a:r>
              <a:rPr lang="en-US" dirty="0">
                <a:latin typeface="Verdana" panose="020B0604030504040204" pitchFamily="34" charset="0"/>
                <a:ea typeface="Verdana" panose="020B0604030504040204" pitchFamily="34" charset="0"/>
              </a:rPr>
              <a:t>October 26, 2023</a:t>
            </a:r>
          </a:p>
        </p:txBody>
      </p:sp>
    </p:spTree>
    <p:extLst>
      <p:ext uri="{BB962C8B-B14F-4D97-AF65-F5344CB8AC3E}">
        <p14:creationId xmlns:p14="http://schemas.microsoft.com/office/powerpoint/2010/main" val="103344394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C0CB-0735-2A90-8189-50B7B7A2DFAB}"/>
              </a:ext>
            </a:extLst>
          </p:cNvPr>
          <p:cNvSpPr>
            <a:spLocks noGrp="1"/>
          </p:cNvSpPr>
          <p:nvPr>
            <p:ph type="title"/>
          </p:nvPr>
        </p:nvSpPr>
        <p:spPr/>
        <p:txBody>
          <a:bodyPr/>
          <a:lstStyle/>
          <a:p>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SIGNATURE AUTHORITY</a:t>
            </a:r>
            <a:br>
              <a:rPr lang="en-US" dirty="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58699021-512B-F75E-2084-7D673BA436C8}"/>
              </a:ext>
            </a:extLst>
          </p:cNvPr>
          <p:cNvSpPr>
            <a:spLocks noGrp="1"/>
          </p:cNvSpPr>
          <p:nvPr>
            <p:ph idx="1"/>
          </p:nvPr>
        </p:nvSpPr>
        <p:spPr>
          <a:xfrm>
            <a:off x="182880" y="1371600"/>
            <a:ext cx="8686800" cy="4114800"/>
          </a:xfrm>
        </p:spPr>
        <p:txBody>
          <a:bodyPr/>
          <a:lstStyle/>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As always - if in doubt or if you are unsure, ask Procurement or the Office of General Counsel (OGC).</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For a list of current, delegated authority in the University:</a:t>
            </a:r>
          </a:p>
          <a:p>
            <a:pPr marL="0" indent="0" algn="ctr">
              <a:lnSpc>
                <a:spcPct val="114000"/>
              </a:lnSpc>
              <a:spcBef>
                <a:spcPts val="0"/>
              </a:spcBef>
              <a:buNone/>
            </a:pPr>
            <a:r>
              <a:rPr lang="en-US" sz="1800" b="0" dirty="0">
                <a:latin typeface="Verdana" panose="020B0604030504040204" pitchFamily="34" charset="0"/>
                <a:ea typeface="Verdana" panose="020B0604030504040204" pitchFamily="34" charset="0"/>
                <a:hlinkClick r:id="rId3"/>
              </a:rPr>
              <a:t>https://floridapoly.edu/general-counsel/delegations-of-authority.php</a:t>
            </a:r>
            <a:endParaRPr lang="en-US" sz="1800" b="0" dirty="0">
              <a:latin typeface="Verdana" panose="020B0604030504040204" pitchFamily="34" charset="0"/>
              <a:ea typeface="Verdana" panose="020B0604030504040204" pitchFamily="34" charset="0"/>
            </a:endParaRPr>
          </a:p>
          <a:p>
            <a:pPr marL="0" indent="0">
              <a:lnSpc>
                <a:spcPct val="114000"/>
              </a:lnSpc>
              <a:spcBef>
                <a:spcPts val="0"/>
              </a:spcBef>
              <a:buNone/>
            </a:pPr>
            <a:endParaRPr lang="en-US" b="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8283899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3854-374D-45F6-44AA-D14E91A2B449}"/>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Times New Roman" panose="02020603050405020304" pitchFamily="18" charset="0"/>
              </a:rPr>
              <a:t>PROCUREMENT CONTRACT</a:t>
            </a:r>
            <a:br>
              <a:rPr lang="en-US" dirty="0">
                <a:latin typeface="Verdana" panose="020B0604030504040204" pitchFamily="34" charset="0"/>
                <a:ea typeface="Verdana" panose="020B0604030504040204" pitchFamily="34" charset="0"/>
                <a:cs typeface="Times New Roman" panose="02020603050405020304" pitchFamily="18" charset="0"/>
              </a:rPr>
            </a:br>
            <a:r>
              <a:rPr lang="en-US" dirty="0">
                <a:latin typeface="Verdana" panose="020B0604030504040204" pitchFamily="34" charset="0"/>
                <a:ea typeface="Verdana" panose="020B0604030504040204" pitchFamily="34" charset="0"/>
                <a:cs typeface="Times New Roman" panose="02020603050405020304" pitchFamily="18" charset="0"/>
              </a:rPr>
              <a:t>SIGNATURE AUTHORITY</a:t>
            </a:r>
          </a:p>
        </p:txBody>
      </p:sp>
      <p:sp>
        <p:nvSpPr>
          <p:cNvPr id="3" name="Content Placeholder 2">
            <a:extLst>
              <a:ext uri="{FF2B5EF4-FFF2-40B4-BE49-F238E27FC236}">
                <a16:creationId xmlns:a16="http://schemas.microsoft.com/office/drawing/2014/main" id="{5C415489-DE1D-9DF0-BA23-ADE046E1DDD3}"/>
              </a:ext>
            </a:extLst>
          </p:cNvPr>
          <p:cNvSpPr>
            <a:spLocks noGrp="1"/>
          </p:cNvSpPr>
          <p:nvPr>
            <p:ph idx="1"/>
          </p:nvPr>
        </p:nvSpPr>
        <p:spPr>
          <a:xfrm>
            <a:off x="182880" y="1371600"/>
            <a:ext cx="8686800" cy="4114800"/>
          </a:xfrm>
        </p:spPr>
        <p:txBody>
          <a:bodyPr/>
          <a:lstStyle/>
          <a:p>
            <a:pPr>
              <a:lnSpc>
                <a:spcPct val="114000"/>
              </a:lnSpc>
              <a:spcBef>
                <a:spcPts val="0"/>
              </a:spcBef>
              <a:buFont typeface="Wingdings" panose="05000000000000000000" pitchFamily="2" charset="2"/>
              <a:buChar char="ü"/>
            </a:pPr>
            <a:r>
              <a:rPr lang="en-US" dirty="0">
                <a:latin typeface="Verdana" panose="020B0604030504040204" pitchFamily="34" charset="0"/>
                <a:ea typeface="Verdana" panose="020B0604030504040204" pitchFamily="34" charset="0"/>
              </a:rPr>
              <a:t>President Randy Avent: </a:t>
            </a:r>
            <a:r>
              <a:rPr lang="en-US" b="0" dirty="0">
                <a:latin typeface="Verdana" panose="020B0604030504040204" pitchFamily="34" charset="0"/>
                <a:ea typeface="Verdana" panose="020B0604030504040204" pitchFamily="34" charset="0"/>
              </a:rPr>
              <a:t>contracts up to $1 million</a:t>
            </a:r>
          </a:p>
          <a:p>
            <a:pPr>
              <a:lnSpc>
                <a:spcPct val="114000"/>
              </a:lnSpc>
              <a:spcBef>
                <a:spcPts val="0"/>
              </a:spcBef>
              <a:buFont typeface="Wingdings" panose="05000000000000000000" pitchFamily="2" charset="2"/>
              <a:buChar char="ü"/>
            </a:pPr>
            <a:r>
              <a:rPr lang="en-US" dirty="0">
                <a:latin typeface="Verdana" panose="020B0604030504040204" pitchFamily="34" charset="0"/>
                <a:ea typeface="Verdana" panose="020B0604030504040204" pitchFamily="34" charset="0"/>
              </a:rPr>
              <a:t>Dr. Allen Bottorff: </a:t>
            </a:r>
            <a:r>
              <a:rPr lang="en-US" b="0" dirty="0">
                <a:latin typeface="Verdana" panose="020B0604030504040204" pitchFamily="34" charset="0"/>
                <a:ea typeface="Verdana" panose="020B0604030504040204" pitchFamily="34" charset="0"/>
              </a:rPr>
              <a:t>contracts up to $500,000</a:t>
            </a:r>
          </a:p>
          <a:p>
            <a:pPr>
              <a:lnSpc>
                <a:spcPct val="114000"/>
              </a:lnSpc>
              <a:spcBef>
                <a:spcPts val="0"/>
              </a:spcBef>
              <a:buFont typeface="Wingdings" panose="05000000000000000000" pitchFamily="2" charset="2"/>
              <a:buChar char="ü"/>
            </a:pPr>
            <a:r>
              <a:rPr lang="en-US" dirty="0">
                <a:latin typeface="Verdana" panose="020B0604030504040204" pitchFamily="34" charset="0"/>
                <a:ea typeface="Verdana" panose="020B0604030504040204" pitchFamily="34" charset="0"/>
              </a:rPr>
              <a:t>Andrea Cashell: </a:t>
            </a:r>
            <a:r>
              <a:rPr lang="en-US" b="0" dirty="0">
                <a:latin typeface="Verdana" panose="020B0604030504040204" pitchFamily="34" charset="0"/>
                <a:ea typeface="Verdana" panose="020B0604030504040204" pitchFamily="34" charset="0"/>
              </a:rPr>
              <a:t>contracts up to $250,000</a:t>
            </a:r>
          </a:p>
          <a:p>
            <a:pPr marL="0" indent="0">
              <a:lnSpc>
                <a:spcPct val="114000"/>
              </a:lnSpc>
              <a:spcBef>
                <a:spcPts val="0"/>
              </a:spcBef>
              <a:buNone/>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An employee that signs a contract (including quotes, invoices, etc.) on behalf of the University without appropriate authority is signing in their personal capacity. </a:t>
            </a:r>
          </a:p>
          <a:p>
            <a:pPr marL="0" indent="0">
              <a:lnSpc>
                <a:spcPct val="114000"/>
              </a:lnSpc>
              <a:spcBef>
                <a:spcPts val="0"/>
              </a:spcBef>
              <a:buNone/>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This means that you are personally liable for the terms and conditions of the agreement, including any payment/financial obligations – so we ask you to please not do this and take on personal liability.</a:t>
            </a:r>
          </a:p>
        </p:txBody>
      </p:sp>
    </p:spTree>
    <p:extLst>
      <p:ext uri="{BB962C8B-B14F-4D97-AF65-F5344CB8AC3E}">
        <p14:creationId xmlns:p14="http://schemas.microsoft.com/office/powerpoint/2010/main" val="394021313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FEA7-CF69-3094-7EC6-B1F3E2658893}"/>
              </a:ext>
            </a:extLst>
          </p:cNvPr>
          <p:cNvSpPr>
            <a:spLocks noGrp="1"/>
          </p:cNvSpPr>
          <p:nvPr>
            <p:ph type="title"/>
          </p:nvPr>
        </p:nvSpPr>
        <p:spPr>
          <a:xfrm>
            <a:off x="-1" y="0"/>
            <a:ext cx="9142413" cy="1308683"/>
          </a:xfrm>
        </p:spPr>
        <p:txBody>
          <a:bodyPr/>
          <a:lstStyle/>
          <a:p>
            <a:r>
              <a:rPr lang="en-US" dirty="0">
                <a:latin typeface="Verdana" panose="020B0604030504040204" pitchFamily="34" charset="0"/>
                <a:ea typeface="Verdana" panose="020B0604030504040204" pitchFamily="34" charset="0"/>
              </a:rPr>
              <a:t>BUSINESS PROCESS</a:t>
            </a:r>
          </a:p>
        </p:txBody>
      </p:sp>
      <p:sp>
        <p:nvSpPr>
          <p:cNvPr id="3" name="Content Placeholder 2">
            <a:extLst>
              <a:ext uri="{FF2B5EF4-FFF2-40B4-BE49-F238E27FC236}">
                <a16:creationId xmlns:a16="http://schemas.microsoft.com/office/drawing/2014/main" id="{00CDBFF0-E178-C51F-A0CF-D70E9D631F4E}"/>
              </a:ext>
            </a:extLst>
          </p:cNvPr>
          <p:cNvSpPr>
            <a:spLocks noGrp="1"/>
          </p:cNvSpPr>
          <p:nvPr>
            <p:ph idx="1"/>
          </p:nvPr>
        </p:nvSpPr>
        <p:spPr>
          <a:xfrm>
            <a:off x="182880" y="1371600"/>
            <a:ext cx="8686800" cy="4114800"/>
          </a:xfrm>
        </p:spPr>
        <p:txBody>
          <a:bodyPr/>
          <a:lstStyle/>
          <a:p>
            <a:pPr marL="0" indent="0">
              <a:lnSpc>
                <a:spcPct val="114000"/>
              </a:lnSpc>
              <a:spcBef>
                <a:spcPts val="0"/>
              </a:spcBef>
              <a:buNone/>
            </a:pPr>
            <a:r>
              <a:rPr lang="en-US" b="0" i="1" dirty="0">
                <a:latin typeface="Verdana" panose="020B0604030504040204" pitchFamily="34" charset="0"/>
                <a:ea typeface="Verdana" panose="020B0604030504040204" pitchFamily="34" charset="0"/>
              </a:rPr>
              <a:t>Receiving on </a:t>
            </a:r>
            <a:r>
              <a:rPr lang="en-US" b="0" dirty="0">
                <a:latin typeface="Verdana" panose="020B0604030504040204" pitchFamily="34" charset="0"/>
                <a:ea typeface="Verdana" panose="020B0604030504040204" pitchFamily="34" charset="0"/>
              </a:rPr>
              <a:t>a PO:</a:t>
            </a:r>
          </a:p>
          <a:p>
            <a:pPr>
              <a:lnSpc>
                <a:spcPct val="114000"/>
              </a:lnSpc>
              <a:spcBef>
                <a:spcPts val="0"/>
              </a:spcBef>
            </a:pPr>
            <a:r>
              <a:rPr lang="en-US" b="0" dirty="0">
                <a:latin typeface="Verdana" panose="020B0604030504040204" pitchFamily="34" charset="0"/>
                <a:ea typeface="Verdana" panose="020B0604030504040204" pitchFamily="34" charset="0"/>
              </a:rPr>
              <a:t>As stewards of state funds, for both ethical reasons and audit purposes, it is all of our duty to ensure that the University is only paying for goods and services that they receive.  Therefore, do not </a:t>
            </a:r>
            <a:r>
              <a:rPr lang="en-US" b="0" i="1" dirty="0">
                <a:latin typeface="Verdana" panose="020B0604030504040204" pitchFamily="34" charset="0"/>
                <a:ea typeface="Verdana" panose="020B0604030504040204" pitchFamily="34" charset="0"/>
              </a:rPr>
              <a:t>receive on </a:t>
            </a:r>
            <a:r>
              <a:rPr lang="en-US" b="0" dirty="0">
                <a:latin typeface="Verdana" panose="020B0604030504040204" pitchFamily="34" charset="0"/>
                <a:ea typeface="Verdana" panose="020B0604030504040204" pitchFamily="34" charset="0"/>
              </a:rPr>
              <a:t>a PO without actually receiving the goods or services or you could be held personally liable for the transaction. </a:t>
            </a:r>
          </a:p>
          <a:p>
            <a:pPr>
              <a:lnSpc>
                <a:spcPct val="114000"/>
              </a:lnSpc>
              <a:spcBef>
                <a:spcPts val="0"/>
              </a:spcBef>
            </a:pPr>
            <a:endParaRPr lang="en-US" sz="1200" b="0" i="1" dirty="0">
              <a:latin typeface="Verdana" panose="020B0604030504040204" pitchFamily="34" charset="0"/>
              <a:ea typeface="Verdana" panose="020B0604030504040204" pitchFamily="34" charset="0"/>
            </a:endParaRPr>
          </a:p>
          <a:p>
            <a:pPr>
              <a:lnSpc>
                <a:spcPct val="114000"/>
              </a:lnSpc>
              <a:spcBef>
                <a:spcPts val="0"/>
              </a:spcBef>
            </a:pPr>
            <a:r>
              <a:rPr lang="en-US" b="0" i="1" dirty="0">
                <a:latin typeface="Verdana" panose="020B0604030504040204" pitchFamily="34" charset="0"/>
                <a:ea typeface="Verdana" panose="020B0604030504040204" pitchFamily="34" charset="0"/>
              </a:rPr>
              <a:t>Receiving on </a:t>
            </a:r>
            <a:r>
              <a:rPr lang="en-US" b="0" dirty="0">
                <a:latin typeface="Verdana" panose="020B0604030504040204" pitchFamily="34" charset="0"/>
                <a:ea typeface="Verdana" panose="020B0604030504040204" pitchFamily="34" charset="0"/>
              </a:rPr>
              <a:t>a PO generally means signing off on the receipt of a good or service and authorizing the University to pay the associated invoice.</a:t>
            </a:r>
          </a:p>
          <a:p>
            <a:pPr>
              <a:lnSpc>
                <a:spcPct val="114000"/>
              </a:lnSpc>
              <a:spcBef>
                <a:spcPts val="0"/>
              </a:spcBef>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By </a:t>
            </a:r>
            <a:r>
              <a:rPr lang="en-US" b="0" i="1" dirty="0">
                <a:latin typeface="Verdana" panose="020B0604030504040204" pitchFamily="34" charset="0"/>
                <a:ea typeface="Verdana" panose="020B0604030504040204" pitchFamily="34" charset="0"/>
              </a:rPr>
              <a:t>receiving on </a:t>
            </a:r>
            <a:r>
              <a:rPr lang="en-US" b="0" dirty="0">
                <a:latin typeface="Verdana" panose="020B0604030504040204" pitchFamily="34" charset="0"/>
                <a:ea typeface="Verdana" panose="020B0604030504040204" pitchFamily="34" charset="0"/>
              </a:rPr>
              <a:t>a PO, you are confirming that the University has received the goods or services. </a:t>
            </a:r>
          </a:p>
        </p:txBody>
      </p:sp>
    </p:spTree>
    <p:extLst>
      <p:ext uri="{BB962C8B-B14F-4D97-AF65-F5344CB8AC3E}">
        <p14:creationId xmlns:p14="http://schemas.microsoft.com/office/powerpoint/2010/main" val="319454085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FEA7-CF69-3094-7EC6-B1F3E2658893}"/>
              </a:ext>
            </a:extLst>
          </p:cNvPr>
          <p:cNvSpPr>
            <a:spLocks noGrp="1"/>
          </p:cNvSpPr>
          <p:nvPr>
            <p:ph type="title"/>
          </p:nvPr>
        </p:nvSpPr>
        <p:spPr>
          <a:xfrm>
            <a:off x="-1" y="0"/>
            <a:ext cx="9142413" cy="1308683"/>
          </a:xfrm>
        </p:spPr>
        <p:txBody>
          <a:bodyPr/>
          <a:lstStyle/>
          <a:p>
            <a:r>
              <a:rPr lang="en-US" dirty="0">
                <a:latin typeface="Verdana" panose="020B0604030504040204" pitchFamily="34" charset="0"/>
                <a:ea typeface="Verdana" panose="020B0604030504040204" pitchFamily="34" charset="0"/>
              </a:rPr>
              <a:t>BUSINESS PROCESS</a:t>
            </a:r>
          </a:p>
        </p:txBody>
      </p:sp>
      <p:sp>
        <p:nvSpPr>
          <p:cNvPr id="3" name="Content Placeholder 2">
            <a:extLst>
              <a:ext uri="{FF2B5EF4-FFF2-40B4-BE49-F238E27FC236}">
                <a16:creationId xmlns:a16="http://schemas.microsoft.com/office/drawing/2014/main" id="{00CDBFF0-E178-C51F-A0CF-D70E9D631F4E}"/>
              </a:ext>
            </a:extLst>
          </p:cNvPr>
          <p:cNvSpPr>
            <a:spLocks noGrp="1"/>
          </p:cNvSpPr>
          <p:nvPr>
            <p:ph idx="1"/>
          </p:nvPr>
        </p:nvSpPr>
        <p:spPr>
          <a:xfrm>
            <a:off x="182880" y="1371600"/>
            <a:ext cx="8686800" cy="4114800"/>
          </a:xfrm>
        </p:spPr>
        <p:txBody>
          <a:bodyPr/>
          <a:lstStyle/>
          <a:p>
            <a:pPr marL="0" indent="0">
              <a:lnSpc>
                <a:spcPct val="114000"/>
              </a:lnSpc>
              <a:spcBef>
                <a:spcPts val="0"/>
              </a:spcBef>
              <a:buNone/>
            </a:pPr>
            <a:r>
              <a:rPr lang="en-US" b="0" i="1" dirty="0">
                <a:latin typeface="Verdana" panose="020B0604030504040204" pitchFamily="34" charset="0"/>
                <a:ea typeface="Verdana" panose="020B0604030504040204" pitchFamily="34" charset="0"/>
              </a:rPr>
              <a:t>Receiving on </a:t>
            </a:r>
            <a:r>
              <a:rPr lang="en-US" b="0" dirty="0">
                <a:latin typeface="Verdana" panose="020B0604030504040204" pitchFamily="34" charset="0"/>
                <a:ea typeface="Verdana" panose="020B0604030504040204" pitchFamily="34" charset="0"/>
              </a:rPr>
              <a:t>a PO - </a:t>
            </a:r>
            <a:r>
              <a:rPr lang="en-US" b="0" i="1" dirty="0">
                <a:latin typeface="Verdana" panose="020B0604030504040204" pitchFamily="34" charset="0"/>
                <a:ea typeface="Verdana" panose="020B0604030504040204" pitchFamily="34" charset="0"/>
              </a:rPr>
              <a:t>continued</a:t>
            </a:r>
            <a:r>
              <a:rPr lang="en-US" b="0" dirty="0">
                <a:latin typeface="Verdana" panose="020B0604030504040204" pitchFamily="34" charset="0"/>
                <a:ea typeface="Verdana" panose="020B0604030504040204" pitchFamily="34" charset="0"/>
              </a:rPr>
              <a:t>:</a:t>
            </a:r>
          </a:p>
          <a:p>
            <a:pPr>
              <a:lnSpc>
                <a:spcPct val="114000"/>
              </a:lnSpc>
              <a:spcBef>
                <a:spcPts val="0"/>
              </a:spcBef>
            </a:pPr>
            <a:r>
              <a:rPr lang="en-US" b="0" dirty="0">
                <a:latin typeface="Verdana" panose="020B0604030504040204" pitchFamily="34" charset="0"/>
                <a:ea typeface="Verdana" panose="020B0604030504040204" pitchFamily="34" charset="0"/>
              </a:rPr>
              <a:t>Most of our contracts contain a payment in arrears term. This means that the University only pays after receiving the goods or the services.</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rPr>
              <a:t>For example, if a contractor came to your house to perform services, such as a plumbing problem, you would only pay them for their services after the work was performed.</a:t>
            </a:r>
          </a:p>
        </p:txBody>
      </p:sp>
    </p:spTree>
    <p:extLst>
      <p:ext uri="{BB962C8B-B14F-4D97-AF65-F5344CB8AC3E}">
        <p14:creationId xmlns:p14="http://schemas.microsoft.com/office/powerpoint/2010/main" val="43940930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FEA7-CF69-3094-7EC6-B1F3E2658893}"/>
              </a:ext>
            </a:extLst>
          </p:cNvPr>
          <p:cNvSpPr>
            <a:spLocks noGrp="1"/>
          </p:cNvSpPr>
          <p:nvPr>
            <p:ph type="title"/>
          </p:nvPr>
        </p:nvSpPr>
        <p:spPr>
          <a:xfrm>
            <a:off x="-1" y="0"/>
            <a:ext cx="9142413" cy="1308683"/>
          </a:xfrm>
        </p:spPr>
        <p:txBody>
          <a:bodyPr/>
          <a:lstStyle/>
          <a:p>
            <a:r>
              <a:rPr lang="en-US" dirty="0">
                <a:latin typeface="Verdana" panose="020B0604030504040204" pitchFamily="34" charset="0"/>
                <a:ea typeface="Verdana" panose="020B0604030504040204" pitchFamily="34" charset="0"/>
              </a:rPr>
              <a:t>BUSINESS PROCESS</a:t>
            </a:r>
          </a:p>
        </p:txBody>
      </p:sp>
      <p:sp>
        <p:nvSpPr>
          <p:cNvPr id="3" name="Content Placeholder 2">
            <a:extLst>
              <a:ext uri="{FF2B5EF4-FFF2-40B4-BE49-F238E27FC236}">
                <a16:creationId xmlns:a16="http://schemas.microsoft.com/office/drawing/2014/main" id="{00CDBFF0-E178-C51F-A0CF-D70E9D631F4E}"/>
              </a:ext>
            </a:extLst>
          </p:cNvPr>
          <p:cNvSpPr>
            <a:spLocks noGrp="1"/>
          </p:cNvSpPr>
          <p:nvPr>
            <p:ph idx="1"/>
          </p:nvPr>
        </p:nvSpPr>
        <p:spPr>
          <a:xfrm>
            <a:off x="182880" y="1371600"/>
            <a:ext cx="8686800" cy="4114800"/>
          </a:xfrm>
        </p:spPr>
        <p:txBody>
          <a:bodyPr/>
          <a:lstStyle/>
          <a:p>
            <a:pPr marL="0" indent="0">
              <a:lnSpc>
                <a:spcPct val="114000"/>
              </a:lnSpc>
              <a:spcBef>
                <a:spcPts val="0"/>
              </a:spcBef>
              <a:buNone/>
            </a:pPr>
            <a:r>
              <a:rPr lang="en-US" b="0" dirty="0">
                <a:latin typeface="Verdana" panose="020B0604030504040204" pitchFamily="34" charset="0"/>
                <a:ea typeface="Verdana" panose="020B0604030504040204" pitchFamily="34" charset="0"/>
                <a:cs typeface="Times New Roman" panose="02020603050405020304" pitchFamily="18" charset="0"/>
              </a:rPr>
              <a:t>Other Business Processes to Remember:</a:t>
            </a: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If you receive a quote, attach it to your requisition. If it needs a signature, please indicate it in the attachment comments.</a:t>
            </a:r>
          </a:p>
          <a:p>
            <a:pPr marL="0" indent="0">
              <a:lnSpc>
                <a:spcPct val="114000"/>
              </a:lnSpc>
              <a:spcBef>
                <a:spcPts val="0"/>
              </a:spcBef>
              <a:buNone/>
            </a:pPr>
            <a:r>
              <a:rPr lang="en-US" b="0" dirty="0">
                <a:latin typeface="Verdana" panose="020B0604030504040204" pitchFamily="34" charset="0"/>
                <a:ea typeface="Verdana" panose="020B0604030504040204" pitchFamily="34" charset="0"/>
                <a:cs typeface="Times New Roman" panose="02020603050405020304" pitchFamily="18" charset="0"/>
              </a:rPr>
              <a:t> </a:t>
            </a: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If you order a good or service on PO, and then pay for it via P-Card, this is a “prohibited” activity. </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Splitting purchases are PROHIBITED. BOG 18.001 2(b); FS 287.057 (10); FPU-8.0011P (6). </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cs typeface="Times New Roman" panose="02020603050405020304" pitchFamily="18" charset="0"/>
              </a:rPr>
              <a:t>e.g.  An equipment purchase has a cost of $3,000. Your P-Card single-transaction limit (STL) is $2,500, you ask the vendor to charge your card twice to complete the payment to circumvent the procurement process. </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3129268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FEA7-CF69-3094-7EC6-B1F3E2658893}"/>
              </a:ext>
            </a:extLst>
          </p:cNvPr>
          <p:cNvSpPr>
            <a:spLocks noGrp="1"/>
          </p:cNvSpPr>
          <p:nvPr>
            <p:ph type="title"/>
          </p:nvPr>
        </p:nvSpPr>
        <p:spPr>
          <a:xfrm>
            <a:off x="-1" y="0"/>
            <a:ext cx="9142413" cy="1308683"/>
          </a:xfrm>
        </p:spPr>
        <p:txBody>
          <a:bodyPr/>
          <a:lstStyle/>
          <a:p>
            <a:r>
              <a:rPr lang="en-US" dirty="0">
                <a:latin typeface="Verdana" panose="020B0604030504040204" pitchFamily="34" charset="0"/>
                <a:ea typeface="Verdana" panose="020B0604030504040204" pitchFamily="34" charset="0"/>
              </a:rPr>
              <a:t>BUSINESS PROCESS</a:t>
            </a:r>
          </a:p>
        </p:txBody>
      </p:sp>
      <p:sp>
        <p:nvSpPr>
          <p:cNvPr id="3" name="Content Placeholder 2">
            <a:extLst>
              <a:ext uri="{FF2B5EF4-FFF2-40B4-BE49-F238E27FC236}">
                <a16:creationId xmlns:a16="http://schemas.microsoft.com/office/drawing/2014/main" id="{00CDBFF0-E178-C51F-A0CF-D70E9D631F4E}"/>
              </a:ext>
            </a:extLst>
          </p:cNvPr>
          <p:cNvSpPr>
            <a:spLocks noGrp="1"/>
          </p:cNvSpPr>
          <p:nvPr>
            <p:ph idx="1"/>
          </p:nvPr>
        </p:nvSpPr>
        <p:spPr>
          <a:xfrm>
            <a:off x="182880" y="1371600"/>
            <a:ext cx="8685405" cy="4114800"/>
          </a:xfrm>
        </p:spPr>
        <p:txBody>
          <a:bodyPr/>
          <a:lstStyle/>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To sign any contract and/or agreement, the </a:t>
            </a:r>
            <a:r>
              <a:rPr lang="en-US" b="0" i="1" dirty="0">
                <a:latin typeface="Verdana" panose="020B0604030504040204" pitchFamily="34" charset="0"/>
                <a:ea typeface="Verdana" panose="020B0604030504040204" pitchFamily="34" charset="0"/>
                <a:cs typeface="Times New Roman" panose="02020603050405020304" pitchFamily="18" charset="0"/>
              </a:rPr>
              <a:t>contract intake form</a:t>
            </a:r>
            <a:r>
              <a:rPr lang="en-US" b="0" dirty="0">
                <a:latin typeface="Verdana" panose="020B0604030504040204" pitchFamily="34" charset="0"/>
                <a:ea typeface="Verdana" panose="020B0604030504040204" pitchFamily="34" charset="0"/>
                <a:cs typeface="Times New Roman" panose="02020603050405020304" pitchFamily="18" charset="0"/>
              </a:rPr>
              <a:t> must first be completed and submitted to Procurement.</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Procurement will not sign any agreement sent via DocuSign/Adobe sign without the </a:t>
            </a:r>
            <a:r>
              <a:rPr lang="en-US" b="0" i="1" dirty="0">
                <a:latin typeface="Verdana" panose="020B0604030504040204" pitchFamily="34" charset="0"/>
                <a:ea typeface="Verdana" panose="020B0604030504040204" pitchFamily="34" charset="0"/>
                <a:cs typeface="Times New Roman" panose="02020603050405020304" pitchFamily="18" charset="0"/>
              </a:rPr>
              <a:t>contract intake form</a:t>
            </a:r>
            <a:r>
              <a:rPr lang="en-US" b="0" dirty="0">
                <a:latin typeface="Verdana" panose="020B0604030504040204" pitchFamily="34" charset="0"/>
                <a:ea typeface="Verdana" panose="020B0604030504040204" pitchFamily="34" charset="0"/>
                <a:cs typeface="Times New Roman" panose="02020603050405020304" pitchFamily="18" charset="0"/>
              </a:rPr>
              <a:t> completed and in place.</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This is to alleviate potential risk to the University due to the rising threat of cyber-based fraud/phishing attempts (refer to ITS mandatory trainings for more on those issues).</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240255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FEA7-CF69-3094-7EC6-B1F3E2658893}"/>
              </a:ext>
            </a:extLst>
          </p:cNvPr>
          <p:cNvSpPr>
            <a:spLocks noGrp="1"/>
          </p:cNvSpPr>
          <p:nvPr>
            <p:ph type="title"/>
          </p:nvPr>
        </p:nvSpPr>
        <p:spPr>
          <a:xfrm>
            <a:off x="-1" y="0"/>
            <a:ext cx="9142413" cy="1308683"/>
          </a:xfrm>
        </p:spPr>
        <p:txBody>
          <a:bodyPr/>
          <a:lstStyle/>
          <a:p>
            <a:r>
              <a:rPr lang="en-US" dirty="0">
                <a:latin typeface="Verdana" panose="020B0604030504040204" pitchFamily="34" charset="0"/>
                <a:ea typeface="Verdana" panose="020B0604030504040204" pitchFamily="34" charset="0"/>
              </a:rPr>
              <a:t>BUSINESS PROCESS</a:t>
            </a:r>
          </a:p>
        </p:txBody>
      </p:sp>
      <p:sp>
        <p:nvSpPr>
          <p:cNvPr id="3" name="Content Placeholder 2">
            <a:extLst>
              <a:ext uri="{FF2B5EF4-FFF2-40B4-BE49-F238E27FC236}">
                <a16:creationId xmlns:a16="http://schemas.microsoft.com/office/drawing/2014/main" id="{00CDBFF0-E178-C51F-A0CF-D70E9D631F4E}"/>
              </a:ext>
            </a:extLst>
          </p:cNvPr>
          <p:cNvSpPr>
            <a:spLocks noGrp="1"/>
          </p:cNvSpPr>
          <p:nvPr>
            <p:ph idx="1"/>
          </p:nvPr>
        </p:nvSpPr>
        <p:spPr>
          <a:xfrm>
            <a:off x="182880" y="1321266"/>
            <a:ext cx="8686800" cy="4114800"/>
          </a:xfrm>
        </p:spPr>
        <p:txBody>
          <a:bodyPr/>
          <a:lstStyle/>
          <a:p>
            <a:pPr marL="0" indent="0">
              <a:lnSpc>
                <a:spcPct val="114000"/>
              </a:lnSpc>
              <a:spcBef>
                <a:spcPts val="0"/>
              </a:spcBef>
              <a:buNone/>
            </a:pPr>
            <a:r>
              <a:rPr lang="en-US" b="0" dirty="0">
                <a:latin typeface="Verdana" panose="020B0604030504040204" pitchFamily="34" charset="0"/>
                <a:ea typeface="Verdana" panose="020B0604030504040204" pitchFamily="34" charset="0"/>
                <a:cs typeface="Times New Roman" panose="02020603050405020304" pitchFamily="18" charset="0"/>
              </a:rPr>
              <a:t>To ensure that your purchase process is smooth, successful, and the best experience possible - please provide as much of the following information as possible:</a:t>
            </a:r>
          </a:p>
          <a:p>
            <a:pPr marL="0" indent="0">
              <a:lnSpc>
                <a:spcPct val="114000"/>
              </a:lnSpc>
              <a:spcBef>
                <a:spcPts val="0"/>
              </a:spcBef>
              <a:buNone/>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marL="347472">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WHO - Who is this purchase for? </a:t>
            </a:r>
          </a:p>
          <a:p>
            <a:pPr marL="347472">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WHAT- What are we buying?</a:t>
            </a:r>
          </a:p>
          <a:p>
            <a:pPr marL="347472">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WHEN- When does this purchase need to happen?</a:t>
            </a:r>
          </a:p>
          <a:p>
            <a:pPr marL="347472">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WHERE- Where will this purchase go – and will it have a space impact?  Is this purchase taking place online/in-person?</a:t>
            </a:r>
          </a:p>
          <a:p>
            <a:pPr marL="347472">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WHY – Why are we buying this? Why is the University committing funds to this purchase? Why was this supplier used (if not a contracted vendor)?</a:t>
            </a:r>
          </a:p>
          <a:p>
            <a:pPr marL="347472">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5315355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626D65-CC43-0620-8E8B-514BBEB440DD}"/>
              </a:ext>
            </a:extLst>
          </p:cNvPr>
          <p:cNvSpPr>
            <a:spLocks noGrp="1"/>
          </p:cNvSpPr>
          <p:nvPr>
            <p:ph idx="1"/>
          </p:nvPr>
        </p:nvSpPr>
        <p:spPr>
          <a:xfrm>
            <a:off x="182880" y="1371600"/>
            <a:ext cx="8686800" cy="4114800"/>
          </a:xfrm>
        </p:spPr>
        <p:txBody>
          <a:bodyPr/>
          <a:lstStyle/>
          <a:p>
            <a:pPr marL="0" indent="0">
              <a:lnSpc>
                <a:spcPct val="114000"/>
              </a:lnSpc>
              <a:spcBef>
                <a:spcPts val="0"/>
              </a:spcBef>
              <a:buNone/>
            </a:pPr>
            <a:r>
              <a:rPr lang="en-US" dirty="0">
                <a:solidFill>
                  <a:srgbClr val="492F92"/>
                </a:solidFill>
                <a:latin typeface="Verdana" panose="020B0604030504040204" pitchFamily="34" charset="0"/>
                <a:ea typeface="Verdana" panose="020B0604030504040204" pitchFamily="34" charset="0"/>
              </a:rPr>
              <a:t>Located on Procurement’s webpage under “</a:t>
            </a:r>
            <a:r>
              <a:rPr lang="en-US" dirty="0">
                <a:solidFill>
                  <a:srgbClr val="492F92"/>
                </a:solidFill>
                <a:latin typeface="Verdana" panose="020B0604030504040204" pitchFamily="34" charset="0"/>
                <a:ea typeface="Verdana" panose="020B0604030504040204" pitchFamily="34" charset="0"/>
                <a:hlinkClick r:id="rId3"/>
              </a:rPr>
              <a:t>Forms</a:t>
            </a:r>
            <a:r>
              <a:rPr lang="en-US" dirty="0">
                <a:solidFill>
                  <a:srgbClr val="492F92"/>
                </a:solidFill>
                <a:latin typeface="Verdana" panose="020B0604030504040204" pitchFamily="34" charset="0"/>
                <a:ea typeface="Verdana" panose="020B0604030504040204" pitchFamily="34" charset="0"/>
              </a:rPr>
              <a:t>”</a:t>
            </a:r>
          </a:p>
          <a:p>
            <a:pPr marL="0" indent="0">
              <a:lnSpc>
                <a:spcPct val="114000"/>
              </a:lnSpc>
              <a:spcBef>
                <a:spcPts val="0"/>
              </a:spcBef>
              <a:buNone/>
            </a:pPr>
            <a:r>
              <a:rPr lang="en-US" b="0" dirty="0">
                <a:solidFill>
                  <a:srgbClr val="492F92"/>
                </a:solidFill>
                <a:latin typeface="Verdana" panose="020B0604030504040204" pitchFamily="34" charset="0"/>
                <a:ea typeface="Verdana" panose="020B0604030504040204" pitchFamily="34" charset="0"/>
              </a:rPr>
              <a:t>Updated forms are listed below:</a:t>
            </a:r>
          </a:p>
          <a:p>
            <a:pPr marL="0" indent="0" algn="ctr">
              <a:lnSpc>
                <a:spcPct val="114000"/>
              </a:lnSpc>
              <a:spcBef>
                <a:spcPts val="0"/>
              </a:spcBef>
              <a:buNone/>
            </a:pP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Non-Routine Justification (NRJ) Form</a:t>
            </a:r>
            <a:r>
              <a:rPr lang="en-US" sz="1800" b="0" dirty="0">
                <a:solidFill>
                  <a:srgbClr val="492F92"/>
                </a:solidFill>
                <a:latin typeface="Verdana" panose="020B0604030504040204" pitchFamily="34" charset="0"/>
                <a:ea typeface="Verdana" panose="020B0604030504040204" pitchFamily="34" charset="0"/>
              </a:rPr>
              <a:t>: </a:t>
            </a:r>
            <a:r>
              <a:rPr lang="en-US" sz="1800" b="0" dirty="0">
                <a:solidFill>
                  <a:srgbClr val="492F92"/>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https://floridapoly.edu/procurement/assets/non-routine-justification-form.pdf</a:t>
            </a: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Surplus Property Form</a:t>
            </a:r>
            <a:r>
              <a:rPr lang="en-US" sz="1800" b="0" dirty="0">
                <a:solidFill>
                  <a:srgbClr val="492F92"/>
                </a:solidFill>
                <a:latin typeface="Verdana" panose="020B0604030504040204" pitchFamily="34" charset="0"/>
                <a:ea typeface="Verdana" panose="020B0604030504040204" pitchFamily="34" charset="0"/>
              </a:rPr>
              <a:t>: </a:t>
            </a:r>
            <a:r>
              <a:rPr lang="en-US" sz="1800" b="0" dirty="0">
                <a:solidFill>
                  <a:srgbClr val="492F92"/>
                </a:solidFill>
                <a:latin typeface="Verdana" panose="020B0604030504040204" pitchFamily="34" charset="0"/>
                <a:ea typeface="Verdana" panose="020B0604030504040204" pitchFamily="34" charset="0"/>
                <a:hlinkClick r:id="rId5">
                  <a:extLst>
                    <a:ext uri="{A12FA001-AC4F-418D-AE19-62706E023703}">
                      <ahyp:hlinkClr xmlns:ahyp="http://schemas.microsoft.com/office/drawing/2018/hyperlinkcolor" val="tx"/>
                    </a:ext>
                  </a:extLst>
                </a:hlinkClick>
              </a:rPr>
              <a:t>https://floridapoly.edu/procurement/assets/forms/surplus_property_request_form.pdf</a:t>
            </a: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endParaRPr lang="en-US" sz="180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Exception Request Form</a:t>
            </a:r>
            <a:r>
              <a:rPr lang="en-US" sz="1800" b="0" dirty="0">
                <a:solidFill>
                  <a:srgbClr val="492F92"/>
                </a:solidFill>
                <a:latin typeface="Verdana" panose="020B0604030504040204" pitchFamily="34" charset="0"/>
                <a:ea typeface="Verdana" panose="020B0604030504040204" pitchFamily="34" charset="0"/>
              </a:rPr>
              <a:t>: </a:t>
            </a:r>
            <a:r>
              <a:rPr lang="en-US" sz="1800" b="0" dirty="0">
                <a:solidFill>
                  <a:srgbClr val="492F92"/>
                </a:solidFill>
                <a:latin typeface="Verdana" panose="020B0604030504040204" pitchFamily="34" charset="0"/>
                <a:ea typeface="Verdana" panose="020B0604030504040204" pitchFamily="34" charset="0"/>
                <a:hlinkClick r:id="rId6">
                  <a:extLst>
                    <a:ext uri="{A12FA001-AC4F-418D-AE19-62706E023703}">
                      <ahyp:hlinkClr xmlns:ahyp="http://schemas.microsoft.com/office/drawing/2018/hyperlinkcolor" val="tx"/>
                    </a:ext>
                  </a:extLst>
                </a:hlinkClick>
              </a:rPr>
              <a:t>https://floridapoly.edu/procurement/assets/forms/pm-cardholderexceptionrequest1.pdf</a:t>
            </a:r>
            <a:endParaRPr lang="en-US" sz="1800" dirty="0">
              <a:solidFill>
                <a:srgbClr val="492F92"/>
              </a:solidFill>
              <a:latin typeface="Verdana" panose="020B0604030504040204" pitchFamily="34" charset="0"/>
              <a:ea typeface="Verdana" panose="020B0604030504040204" pitchFamily="34" charset="0"/>
            </a:endParaRPr>
          </a:p>
        </p:txBody>
      </p:sp>
      <p:sp>
        <p:nvSpPr>
          <p:cNvPr id="3" name="Title 2">
            <a:extLst>
              <a:ext uri="{FF2B5EF4-FFF2-40B4-BE49-F238E27FC236}">
                <a16:creationId xmlns:a16="http://schemas.microsoft.com/office/drawing/2014/main" id="{F12F2993-6479-3917-3272-A4568FC64613}"/>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Forms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2067167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626D65-CC43-0620-8E8B-514BBEB440DD}"/>
              </a:ext>
            </a:extLst>
          </p:cNvPr>
          <p:cNvSpPr>
            <a:spLocks noGrp="1"/>
          </p:cNvSpPr>
          <p:nvPr>
            <p:ph idx="1"/>
          </p:nvPr>
        </p:nvSpPr>
        <p:spPr>
          <a:xfrm>
            <a:off x="182880" y="1371600"/>
            <a:ext cx="8686800" cy="4114800"/>
          </a:xfrm>
        </p:spPr>
        <p:txBody>
          <a:bodyPr/>
          <a:lstStyle/>
          <a:p>
            <a:pPr marL="0" indent="0">
              <a:lnSpc>
                <a:spcPct val="114000"/>
              </a:lnSpc>
              <a:spcBef>
                <a:spcPts val="0"/>
              </a:spcBef>
              <a:buNone/>
            </a:pPr>
            <a:r>
              <a:rPr lang="en-US" b="0" i="1" dirty="0">
                <a:solidFill>
                  <a:srgbClr val="492F92"/>
                </a:solidFill>
                <a:latin typeface="Verdana" panose="020B0604030504040204" pitchFamily="34" charset="0"/>
                <a:ea typeface="Verdana" panose="020B0604030504040204" pitchFamily="34" charset="0"/>
              </a:rPr>
              <a:t>continued</a:t>
            </a:r>
            <a:r>
              <a:rPr lang="en-US" b="0" dirty="0">
                <a:solidFill>
                  <a:srgbClr val="492F92"/>
                </a:solidFill>
                <a:latin typeface="Verdana" panose="020B0604030504040204" pitchFamily="34" charset="0"/>
                <a:ea typeface="Verdana" panose="020B0604030504040204" pitchFamily="34" charset="0"/>
              </a:rPr>
              <a:t>:</a:t>
            </a:r>
          </a:p>
          <a:p>
            <a:pPr marL="0" indent="0" algn="ctr">
              <a:lnSpc>
                <a:spcPct val="114000"/>
              </a:lnSpc>
              <a:spcBef>
                <a:spcPts val="0"/>
              </a:spcBef>
              <a:buNone/>
            </a:pP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Contract Intake Form: </a:t>
            </a:r>
            <a:r>
              <a:rPr lang="en-US" sz="1800" b="0" dirty="0">
                <a:solidFill>
                  <a:srgbClr val="492F92"/>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https://floridapoly.edu/procurement/assets/contract_intake_form10.23.pdf</a:t>
            </a:r>
            <a:r>
              <a:rPr lang="en-US" sz="1800" b="0" dirty="0">
                <a:solidFill>
                  <a:srgbClr val="492F92"/>
                </a:solidFill>
                <a:latin typeface="Verdana" panose="020B0604030504040204" pitchFamily="34" charset="0"/>
                <a:ea typeface="Verdana" panose="020B0604030504040204" pitchFamily="34" charset="0"/>
              </a:rPr>
              <a:t> </a:t>
            </a:r>
          </a:p>
          <a:p>
            <a:pPr marL="0" indent="0">
              <a:lnSpc>
                <a:spcPct val="114000"/>
              </a:lnSpc>
              <a:spcBef>
                <a:spcPts val="0"/>
              </a:spcBef>
              <a:buNone/>
            </a:pPr>
            <a:endParaRPr lang="en-US" sz="1800" b="0" dirty="0">
              <a:solidFill>
                <a:srgbClr val="492F92"/>
              </a:solidFill>
              <a:latin typeface="Verdana" panose="020B0604030504040204" pitchFamily="34" charset="0"/>
              <a:ea typeface="Verdana" panose="020B0604030504040204" pitchFamily="34" charset="0"/>
            </a:endParaRP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Food Purchase Form: </a:t>
            </a:r>
            <a:r>
              <a:rPr lang="en-US" sz="1800" b="0" dirty="0">
                <a:solidFill>
                  <a:srgbClr val="492F92"/>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https://floridapoly.edu/procurement/assets/foodpurchaseform.pdf</a:t>
            </a:r>
            <a:r>
              <a:rPr lang="en-US" sz="1800" b="0" dirty="0">
                <a:solidFill>
                  <a:srgbClr val="492F92"/>
                </a:solidFill>
                <a:latin typeface="Verdana" panose="020B0604030504040204" pitchFamily="34" charset="0"/>
                <a:ea typeface="Verdana" panose="020B0604030504040204" pitchFamily="34" charset="0"/>
              </a:rPr>
              <a:t> </a:t>
            </a:r>
          </a:p>
          <a:p>
            <a:pPr marL="0" indent="0" algn="ctr">
              <a:lnSpc>
                <a:spcPct val="114000"/>
              </a:lnSpc>
              <a:spcBef>
                <a:spcPts val="0"/>
              </a:spcBef>
              <a:buNone/>
            </a:pPr>
            <a:endParaRPr lang="en-US" sz="1800" b="0" i="1" dirty="0">
              <a:solidFill>
                <a:srgbClr val="492F92"/>
              </a:solidFill>
              <a:latin typeface="Verdana" panose="020B0604030504040204" pitchFamily="34" charset="0"/>
              <a:ea typeface="Verdana" panose="020B0604030504040204" pitchFamily="34" charset="0"/>
            </a:endParaRPr>
          </a:p>
          <a:p>
            <a:pPr marL="0" indent="0" algn="ctr">
              <a:lnSpc>
                <a:spcPct val="114000"/>
              </a:lnSpc>
              <a:spcBef>
                <a:spcPts val="0"/>
              </a:spcBef>
              <a:buNone/>
            </a:pPr>
            <a:r>
              <a:rPr lang="en-US" b="0" i="1" dirty="0">
                <a:solidFill>
                  <a:srgbClr val="492F92"/>
                </a:solidFill>
                <a:latin typeface="Verdana" panose="020B0604030504040204" pitchFamily="34" charset="0"/>
                <a:ea typeface="Verdana" panose="020B0604030504040204" pitchFamily="34" charset="0"/>
              </a:rPr>
              <a:t>All other forms can be found on the procurement webpage. </a:t>
            </a:r>
          </a:p>
          <a:p>
            <a:pPr marL="0" indent="0">
              <a:lnSpc>
                <a:spcPct val="114000"/>
              </a:lnSpc>
              <a:spcBef>
                <a:spcPts val="0"/>
              </a:spcBef>
              <a:buNone/>
            </a:pPr>
            <a:r>
              <a:rPr lang="en-US" sz="1800" dirty="0">
                <a:solidFill>
                  <a:srgbClr val="492F92"/>
                </a:solidFill>
                <a:latin typeface="Verdana" panose="020B0604030504040204" pitchFamily="34" charset="0"/>
                <a:ea typeface="Verdana" panose="020B0604030504040204" pitchFamily="34" charset="0"/>
              </a:rPr>
              <a:t> </a:t>
            </a:r>
          </a:p>
        </p:txBody>
      </p:sp>
      <p:sp>
        <p:nvSpPr>
          <p:cNvPr id="3" name="Title 2">
            <a:extLst>
              <a:ext uri="{FF2B5EF4-FFF2-40B4-BE49-F238E27FC236}">
                <a16:creationId xmlns:a16="http://schemas.microsoft.com/office/drawing/2014/main" id="{F12F2993-6479-3917-3272-A4568FC64613}"/>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Forms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3730313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A9FF-80AF-C3EB-E8BC-D7A73FD3FCE7}"/>
              </a:ext>
            </a:extLst>
          </p:cNvPr>
          <p:cNvSpPr>
            <a:spLocks noGrp="1"/>
          </p:cNvSpPr>
          <p:nvPr>
            <p:ph type="title"/>
          </p:nvPr>
        </p:nvSpPr>
        <p:spPr>
          <a:xfrm>
            <a:off x="-1" y="0"/>
            <a:ext cx="9144001" cy="1199668"/>
          </a:xfrm>
        </p:spPr>
        <p:txBody>
          <a:bodyPr/>
          <a:lstStyle/>
          <a:p>
            <a:r>
              <a:rPr lang="en-US" sz="2800" cap="all" dirty="0">
                <a:latin typeface="Verdana" panose="020B0604030504040204" pitchFamily="34" charset="0"/>
                <a:ea typeface="Verdana" panose="020B0604030504040204" pitchFamily="34" charset="0"/>
              </a:rPr>
              <a:t>University P Card</a:t>
            </a:r>
          </a:p>
        </p:txBody>
      </p:sp>
      <p:sp>
        <p:nvSpPr>
          <p:cNvPr id="7" name="Content Placeholder 6">
            <a:extLst>
              <a:ext uri="{FF2B5EF4-FFF2-40B4-BE49-F238E27FC236}">
                <a16:creationId xmlns:a16="http://schemas.microsoft.com/office/drawing/2014/main" id="{DB1D2866-215E-0D36-A774-D26C4D656A5E}"/>
              </a:ext>
            </a:extLst>
          </p:cNvPr>
          <p:cNvSpPr>
            <a:spLocks noGrp="1"/>
          </p:cNvSpPr>
          <p:nvPr>
            <p:ph sz="quarter" idx="4"/>
          </p:nvPr>
        </p:nvSpPr>
        <p:spPr>
          <a:xfrm>
            <a:off x="182880" y="1371600"/>
            <a:ext cx="8686800" cy="4114800"/>
          </a:xfrm>
        </p:spPr>
        <p:txBody>
          <a:bodyPr/>
          <a:lstStyle/>
          <a:p>
            <a:pPr>
              <a:lnSpc>
                <a:spcPct val="114000"/>
              </a:lnSpc>
              <a:spcBef>
                <a:spcPts val="0"/>
              </a:spcBef>
            </a:pPr>
            <a:r>
              <a:rPr lang="en-US" b="0" dirty="0">
                <a:latin typeface="Verdana" panose="020B0604030504040204" pitchFamily="34" charset="0"/>
                <a:ea typeface="Verdana" panose="020B0604030504040204" pitchFamily="34" charset="0"/>
              </a:rPr>
              <a:t>P Card Limits: $2,499 STL, $4,999 CL</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rPr>
              <a:t>STL: Single Transaction Limit</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rPr>
              <a:t>CL: The credit limit per month </a:t>
            </a:r>
          </a:p>
          <a:p>
            <a:pPr>
              <a:lnSpc>
                <a:spcPct val="114000"/>
              </a:lnSpc>
              <a:spcBef>
                <a:spcPts val="0"/>
              </a:spcBef>
            </a:pPr>
            <a:endParaRPr lang="en-US"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Expense Report (ER) – To be completed within 15 business days from the initial purchase. </a:t>
            </a:r>
          </a:p>
          <a:p>
            <a:pPr>
              <a:lnSpc>
                <a:spcPct val="114000"/>
              </a:lnSpc>
              <a:spcBef>
                <a:spcPts val="0"/>
              </a:spcBef>
            </a:pPr>
            <a:endParaRPr lang="en-US"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Completion of the expense report includes but is not limited to:</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rPr>
              <a:t>The Cost Center Manager’s approval</a:t>
            </a:r>
          </a:p>
          <a:p>
            <a:pPr lvl="1">
              <a:lnSpc>
                <a:spcPct val="114000"/>
              </a:lnSpc>
              <a:spcBef>
                <a:spcPts val="0"/>
              </a:spcBef>
            </a:pPr>
            <a:r>
              <a:rPr lang="en-US" sz="2000" b="0" dirty="0">
                <a:solidFill>
                  <a:srgbClr val="542E8E"/>
                </a:solidFill>
                <a:latin typeface="Verdana" panose="020B0604030504040204" pitchFamily="34" charset="0"/>
                <a:ea typeface="Verdana" panose="020B0604030504040204" pitchFamily="34" charset="0"/>
              </a:rPr>
              <a:t>Proper documentation</a:t>
            </a:r>
          </a:p>
          <a:p>
            <a:pPr lvl="1">
              <a:lnSpc>
                <a:spcPct val="114000"/>
              </a:lnSpc>
              <a:spcBef>
                <a:spcPts val="0"/>
              </a:spcBef>
            </a:pPr>
            <a:r>
              <a:rPr lang="en-US" sz="2000" dirty="0">
                <a:solidFill>
                  <a:srgbClr val="542E8E"/>
                </a:solidFill>
                <a:latin typeface="Verdana" panose="020B0604030504040204" pitchFamily="34" charset="0"/>
                <a:ea typeface="Verdana" panose="020B0604030504040204" pitchFamily="34" charset="0"/>
              </a:rPr>
              <a:t>Accounts Payable Approval</a:t>
            </a:r>
          </a:p>
          <a:p>
            <a:pPr lvl="1">
              <a:lnSpc>
                <a:spcPct val="114000"/>
              </a:lnSpc>
              <a:spcBef>
                <a:spcPts val="0"/>
              </a:spcBef>
            </a:pPr>
            <a:r>
              <a:rPr lang="en-US" sz="2000" b="0" dirty="0">
                <a:solidFill>
                  <a:srgbClr val="542E8E"/>
                </a:solidFill>
                <a:latin typeface="Verdana" panose="020B0604030504040204" pitchFamily="34" charset="0"/>
                <a:ea typeface="Verdana" panose="020B0604030504040204" pitchFamily="34" charset="0"/>
              </a:rPr>
              <a:t>Budget Approval  </a:t>
            </a:r>
            <a:endParaRPr lang="en-US" sz="2000" b="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4095615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6C683-359F-A640-C68D-C44979D5E719}"/>
              </a:ext>
            </a:extLst>
          </p:cNvPr>
          <p:cNvSpPr>
            <a:spLocks noGrp="1"/>
          </p:cNvSpPr>
          <p:nvPr>
            <p:ph sz="quarter" idx="1"/>
          </p:nvPr>
        </p:nvSpPr>
        <p:spPr>
          <a:xfrm>
            <a:off x="-1" y="1371599"/>
            <a:ext cx="9144001" cy="5107259"/>
          </a:xfrm>
        </p:spPr>
        <p:txBody>
          <a:bodyPr/>
          <a:lstStyle/>
          <a:p>
            <a:pPr marL="403225" indent="0">
              <a:buNone/>
            </a:pPr>
            <a:endParaRPr lang="en-US" dirty="0">
              <a:latin typeface="Verdana" panose="020B0604030504040204" pitchFamily="34" charset="0"/>
              <a:ea typeface="Verdana" panose="020B0604030504040204" pitchFamily="34" charset="0"/>
            </a:endParaRPr>
          </a:p>
          <a:p>
            <a:pPr marL="403225" indent="0">
              <a:buNone/>
            </a:pPr>
            <a:r>
              <a:rPr lang="en-US" dirty="0">
                <a:latin typeface="Verdana" panose="020B0604030504040204" pitchFamily="34" charset="0"/>
                <a:ea typeface="Verdana" panose="020B0604030504040204" pitchFamily="34" charset="0"/>
              </a:rPr>
              <a:t>Andrea Cashell, Director of Procurement</a:t>
            </a:r>
          </a:p>
          <a:p>
            <a:pPr marL="0" indent="0">
              <a:buNone/>
            </a:pPr>
            <a:endParaRPr lang="en-US" dirty="0">
              <a:latin typeface="Verdana" panose="020B0604030504040204" pitchFamily="34" charset="0"/>
              <a:ea typeface="Verdana" panose="020B0604030504040204" pitchFamily="34" charset="0"/>
            </a:endParaRPr>
          </a:p>
          <a:p>
            <a:pPr marL="400050" lvl="1" indent="0">
              <a:buNone/>
            </a:pPr>
            <a:r>
              <a:rPr lang="en-US" sz="2000" b="1" dirty="0">
                <a:solidFill>
                  <a:srgbClr val="542E8E"/>
                </a:solidFill>
                <a:latin typeface="Verdana" panose="020B0604030504040204" pitchFamily="34" charset="0"/>
                <a:ea typeface="Verdana" panose="020B0604030504040204" pitchFamily="34" charset="0"/>
              </a:rPr>
              <a:t>	Andy Farrington, Senior Procurement Agent/Buyer</a:t>
            </a:r>
          </a:p>
          <a:p>
            <a:pPr marL="400050" lvl="1" indent="0">
              <a:buNone/>
            </a:pPr>
            <a:endParaRPr lang="en-US" sz="2000" b="1" dirty="0">
              <a:solidFill>
                <a:srgbClr val="542E8E"/>
              </a:solidFill>
              <a:latin typeface="Verdana" panose="020B0604030504040204" pitchFamily="34" charset="0"/>
              <a:ea typeface="Verdana" panose="020B0604030504040204" pitchFamily="34" charset="0"/>
            </a:endParaRPr>
          </a:p>
          <a:p>
            <a:pPr marL="400050" lvl="1" indent="0">
              <a:buNone/>
            </a:pPr>
            <a:r>
              <a:rPr lang="en-US" sz="2000" b="1" dirty="0">
                <a:solidFill>
                  <a:srgbClr val="542E8E"/>
                </a:solidFill>
                <a:latin typeface="Verdana" panose="020B0604030504040204" pitchFamily="34" charset="0"/>
                <a:ea typeface="Verdana" panose="020B0604030504040204" pitchFamily="34" charset="0"/>
              </a:rPr>
              <a:t>	Michael Gavin, Central Shipping &amp; Receiving Manager</a:t>
            </a:r>
          </a:p>
          <a:p>
            <a:pPr marL="400050" lvl="1" indent="0">
              <a:buNone/>
            </a:pPr>
            <a:endParaRPr lang="en-US" sz="2000" b="1" dirty="0">
              <a:solidFill>
                <a:srgbClr val="542E8E"/>
              </a:solidFill>
              <a:latin typeface="Verdana" panose="020B0604030504040204" pitchFamily="34" charset="0"/>
              <a:ea typeface="Verdana" panose="020B0604030504040204" pitchFamily="34" charset="0"/>
            </a:endParaRPr>
          </a:p>
          <a:p>
            <a:pPr marL="400050" lvl="1" indent="0">
              <a:buNone/>
            </a:pPr>
            <a:r>
              <a:rPr lang="en-US" sz="2000" b="1" dirty="0">
                <a:solidFill>
                  <a:srgbClr val="542E8E"/>
                </a:solidFill>
                <a:latin typeface="Verdana" panose="020B0604030504040204" pitchFamily="34" charset="0"/>
                <a:ea typeface="Verdana" panose="020B0604030504040204" pitchFamily="34" charset="0"/>
              </a:rPr>
              <a:t>	Hina Rizwan, Procurement Coordinator</a:t>
            </a:r>
          </a:p>
          <a:p>
            <a:pPr marL="0" indent="0">
              <a:buNone/>
            </a:pPr>
            <a:endParaRPr lang="en-US"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5C10C2F4-814B-D85C-2EA4-F2C323A8CE77}"/>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YOUR Procurement Team</a:t>
            </a:r>
          </a:p>
        </p:txBody>
      </p:sp>
    </p:spTree>
    <p:extLst>
      <p:ext uri="{BB962C8B-B14F-4D97-AF65-F5344CB8AC3E}">
        <p14:creationId xmlns:p14="http://schemas.microsoft.com/office/powerpoint/2010/main" val="3902150531"/>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A9FF-80AF-C3EB-E8BC-D7A73FD3FCE7}"/>
              </a:ext>
            </a:extLst>
          </p:cNvPr>
          <p:cNvSpPr>
            <a:spLocks noGrp="1"/>
          </p:cNvSpPr>
          <p:nvPr>
            <p:ph type="title"/>
          </p:nvPr>
        </p:nvSpPr>
        <p:spPr>
          <a:xfrm>
            <a:off x="-1" y="0"/>
            <a:ext cx="9144001" cy="1199668"/>
          </a:xfrm>
        </p:spPr>
        <p:txBody>
          <a:bodyPr/>
          <a:lstStyle/>
          <a:p>
            <a:r>
              <a:rPr lang="en-US" sz="2800" cap="all" dirty="0">
                <a:latin typeface="Verdana" panose="020B0604030504040204" pitchFamily="34" charset="0"/>
                <a:ea typeface="Verdana" panose="020B0604030504040204" pitchFamily="34" charset="0"/>
              </a:rPr>
              <a:t>University P Card</a:t>
            </a:r>
          </a:p>
        </p:txBody>
      </p:sp>
      <p:sp>
        <p:nvSpPr>
          <p:cNvPr id="7" name="Content Placeholder 6">
            <a:extLst>
              <a:ext uri="{FF2B5EF4-FFF2-40B4-BE49-F238E27FC236}">
                <a16:creationId xmlns:a16="http://schemas.microsoft.com/office/drawing/2014/main" id="{DB1D2866-215E-0D36-A774-D26C4D656A5E}"/>
              </a:ext>
            </a:extLst>
          </p:cNvPr>
          <p:cNvSpPr>
            <a:spLocks noGrp="1"/>
          </p:cNvSpPr>
          <p:nvPr>
            <p:ph sz="quarter" idx="4"/>
          </p:nvPr>
        </p:nvSpPr>
        <p:spPr>
          <a:xfrm>
            <a:off x="116619" y="1106555"/>
            <a:ext cx="8686800" cy="5400261"/>
          </a:xfrm>
        </p:spPr>
        <p:txBody>
          <a:bodyPr/>
          <a:lstStyle/>
          <a:p>
            <a:pPr marL="0" indent="0">
              <a:lnSpc>
                <a:spcPct val="114000"/>
              </a:lnSpc>
              <a:spcBef>
                <a:spcPts val="0"/>
              </a:spcBef>
              <a:buNone/>
            </a:pPr>
            <a:r>
              <a:rPr lang="en-US" b="0" i="1" dirty="0">
                <a:latin typeface="Verdana" panose="020B0604030504040204" pitchFamily="34" charset="0"/>
                <a:ea typeface="Verdana" panose="020B0604030504040204" pitchFamily="34" charset="0"/>
              </a:rPr>
              <a:t>c</a:t>
            </a:r>
            <a:r>
              <a:rPr lang="en-US" b="0" i="1" dirty="0">
                <a:solidFill>
                  <a:srgbClr val="542E8E"/>
                </a:solidFill>
                <a:latin typeface="Verdana" panose="020B0604030504040204" pitchFamily="34" charset="0"/>
                <a:ea typeface="Verdana" panose="020B0604030504040204" pitchFamily="34" charset="0"/>
              </a:rPr>
              <a:t>ontinued</a:t>
            </a:r>
            <a:r>
              <a:rPr lang="en-US" b="0" dirty="0">
                <a:solidFill>
                  <a:srgbClr val="542E8E"/>
                </a:solidFill>
                <a:latin typeface="Verdana" panose="020B0604030504040204" pitchFamily="34" charset="0"/>
                <a:ea typeface="Verdana" panose="020B0604030504040204" pitchFamily="34" charset="0"/>
              </a:rPr>
              <a:t>:</a:t>
            </a:r>
          </a:p>
          <a:p>
            <a:pPr marL="0" indent="0">
              <a:lnSpc>
                <a:spcPct val="114000"/>
              </a:lnSpc>
              <a:spcBef>
                <a:spcPts val="0"/>
              </a:spcBef>
              <a:buNone/>
            </a:pPr>
            <a:endParaRPr lang="en-US" sz="1200" b="0" dirty="0">
              <a:solidFill>
                <a:srgbClr val="542E8E"/>
              </a:solidFill>
              <a:latin typeface="Verdana" panose="020B0604030504040204" pitchFamily="34" charset="0"/>
              <a:ea typeface="Verdana" panose="020B0604030504040204" pitchFamily="34" charset="0"/>
            </a:endParaRPr>
          </a:p>
          <a:p>
            <a:pPr>
              <a:lnSpc>
                <a:spcPct val="114000"/>
              </a:lnSpc>
              <a:spcBef>
                <a:spcPts val="0"/>
              </a:spcBef>
            </a:pPr>
            <a:r>
              <a:rPr lang="en-US" b="0" dirty="0">
                <a:solidFill>
                  <a:srgbClr val="542E8E"/>
                </a:solidFill>
                <a:latin typeface="Verdana" panose="020B0604030504040204" pitchFamily="34" charset="0"/>
                <a:ea typeface="Verdana" panose="020B0604030504040204" pitchFamily="34" charset="0"/>
              </a:rPr>
              <a:t>Cardholders are responsible for ensuring the ER has completed all business processes.</a:t>
            </a:r>
          </a:p>
          <a:p>
            <a:pPr>
              <a:lnSpc>
                <a:spcPct val="114000"/>
              </a:lnSpc>
              <a:spcBef>
                <a:spcPts val="0"/>
              </a:spcBef>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solidFill>
                  <a:srgbClr val="542E8E"/>
                </a:solidFill>
                <a:latin typeface="Verdana" panose="020B0604030504040204" pitchFamily="34" charset="0"/>
                <a:ea typeface="Verdana" panose="020B0604030504040204" pitchFamily="34" charset="0"/>
              </a:rPr>
              <a:t>Your card may be suspended if any outstanding issues have not been rectified within 15 days of the initial purchase.</a:t>
            </a:r>
          </a:p>
          <a:p>
            <a:pPr>
              <a:lnSpc>
                <a:spcPct val="114000"/>
              </a:lnSpc>
              <a:spcBef>
                <a:spcPts val="0"/>
              </a:spcBef>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Any cardholder who has received their P-Card before July 1</a:t>
            </a:r>
            <a:r>
              <a:rPr lang="en-US" b="0" baseline="30000" dirty="0">
                <a:latin typeface="Verdana" panose="020B0604030504040204" pitchFamily="34" charset="0"/>
                <a:ea typeface="Verdana" panose="020B0604030504040204" pitchFamily="34" charset="0"/>
              </a:rPr>
              <a:t>st</a:t>
            </a:r>
            <a:r>
              <a:rPr lang="en-US" b="0" dirty="0">
                <a:latin typeface="Verdana" panose="020B0604030504040204" pitchFamily="34" charset="0"/>
                <a:ea typeface="Verdana" panose="020B0604030504040204" pitchFamily="34" charset="0"/>
              </a:rPr>
              <a:t>, 2023 </a:t>
            </a:r>
            <a:r>
              <a:rPr lang="en-US" sz="2000" b="0" dirty="0">
                <a:latin typeface="Verdana" panose="020B0604030504040204" pitchFamily="34" charset="0"/>
                <a:ea typeface="Verdana" panose="020B0604030504040204" pitchFamily="34" charset="0"/>
              </a:rPr>
              <a:t>will be </a:t>
            </a:r>
            <a:r>
              <a:rPr lang="en-US" sz="2000" b="0" u="sng" dirty="0">
                <a:latin typeface="Verdana" panose="020B0604030504040204" pitchFamily="34" charset="0"/>
                <a:ea typeface="Verdana" panose="020B0604030504040204" pitchFamily="34" charset="0"/>
              </a:rPr>
              <a:t>required</a:t>
            </a:r>
            <a:r>
              <a:rPr lang="en-US" sz="2000" b="0" dirty="0">
                <a:latin typeface="Verdana" panose="020B0604030504040204" pitchFamily="34" charset="0"/>
                <a:ea typeface="Verdana" panose="020B0604030504040204" pitchFamily="34" charset="0"/>
              </a:rPr>
              <a:t> to retake the P-Card training. Please submit proof of completion to </a:t>
            </a:r>
            <a:r>
              <a:rPr lang="en-US" sz="2000" b="0" dirty="0">
                <a:latin typeface="Verdana" panose="020B0604030504040204" pitchFamily="34" charset="0"/>
                <a:ea typeface="Verdana" panose="020B0604030504040204" pitchFamily="34" charset="0"/>
                <a:hlinkClick r:id="rId3"/>
              </a:rPr>
              <a:t>procurement@floridapoly.edu</a:t>
            </a:r>
            <a:r>
              <a:rPr lang="en-US" sz="2000" b="0" dirty="0">
                <a:latin typeface="Verdana" panose="020B0604030504040204" pitchFamily="34" charset="0"/>
                <a:ea typeface="Verdana" panose="020B0604030504040204" pitchFamily="34" charset="0"/>
              </a:rPr>
              <a:t> by January 3, 2024. </a:t>
            </a:r>
          </a:p>
          <a:p>
            <a:pPr>
              <a:lnSpc>
                <a:spcPct val="114000"/>
              </a:lnSpc>
              <a:spcBef>
                <a:spcPts val="0"/>
              </a:spcBef>
            </a:pPr>
            <a:endParaRPr lang="en-US" sz="1200" b="0" dirty="0">
              <a:latin typeface="Verdana" panose="020B0604030504040204" pitchFamily="34" charset="0"/>
              <a:ea typeface="Verdana" panose="020B0604030504040204" pitchFamily="34" charset="0"/>
            </a:endParaRPr>
          </a:p>
          <a:p>
            <a:pPr>
              <a:lnSpc>
                <a:spcPct val="114000"/>
              </a:lnSpc>
              <a:spcBef>
                <a:spcPts val="0"/>
              </a:spcBef>
            </a:pPr>
            <a:r>
              <a:rPr lang="en-US" b="0" dirty="0">
                <a:latin typeface="Verdana" panose="020B0604030504040204" pitchFamily="34" charset="0"/>
                <a:ea typeface="Verdana" panose="020B0604030504040204" pitchFamily="34" charset="0"/>
              </a:rPr>
              <a:t>You may view your expense transactions at the following link: </a:t>
            </a:r>
            <a:r>
              <a:rPr lang="en-US" sz="1800" dirty="0">
                <a:hlinkClick r:id="rId4">
                  <a:extLst>
                    <a:ext uri="{A12FA001-AC4F-418D-AE19-62706E023703}">
                      <ahyp:hlinkClr xmlns:ahyp="http://schemas.microsoft.com/office/drawing/2018/hyperlinkcolor" val="tx"/>
                    </a:ext>
                  </a:extLst>
                </a:hlinkClick>
              </a:rPr>
              <a:t>My Expense Transactions - Workday (myworkday.com)</a:t>
            </a:r>
            <a:endParaRPr lang="en-US" sz="2000" b="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3738132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ECD4-FA6C-68B2-6876-B3DC346F93E0}"/>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SURPLUS PROPERTY</a:t>
            </a:r>
          </a:p>
        </p:txBody>
      </p:sp>
      <p:sp>
        <p:nvSpPr>
          <p:cNvPr id="3" name="Content Placeholder 1">
            <a:extLst>
              <a:ext uri="{FF2B5EF4-FFF2-40B4-BE49-F238E27FC236}">
                <a16:creationId xmlns:a16="http://schemas.microsoft.com/office/drawing/2014/main" id="{1610A0C6-9BBB-F9AC-7818-E9827F278FB4}"/>
              </a:ext>
            </a:extLst>
          </p:cNvPr>
          <p:cNvSpPr txBox="1">
            <a:spLocks/>
          </p:cNvSpPr>
          <p:nvPr/>
        </p:nvSpPr>
        <p:spPr>
          <a:xfrm>
            <a:off x="182880" y="1371600"/>
            <a:ext cx="8686800" cy="4114800"/>
          </a:xfrm>
          <a:prstGeom prst="rect">
            <a:avLst/>
          </a:prstGeom>
        </p:spPr>
        <p:txBody>
          <a:bodyPr/>
          <a:lstStyle>
            <a:lvl1pPr marL="342900" indent="-342900" algn="l" rtl="0" eaLnBrk="1" fontAlgn="base" hangingPunct="1">
              <a:spcBef>
                <a:spcPct val="20000"/>
              </a:spcBef>
              <a:spcAft>
                <a:spcPct val="0"/>
              </a:spcAft>
              <a:buChar char="•"/>
              <a:defRPr sz="2000" b="1">
                <a:solidFill>
                  <a:srgbClr val="542E8E"/>
                </a:solidFill>
                <a:latin typeface="Verdana" charset="0"/>
                <a:ea typeface="Verdana" charset="0"/>
                <a:cs typeface="Verdana" charset="0"/>
              </a:defRPr>
            </a:lvl1pPr>
            <a:lvl2pPr marL="742950" indent="-285750" algn="l" rtl="0" eaLnBrk="1" fontAlgn="base" hangingPunct="1">
              <a:spcBef>
                <a:spcPct val="20000"/>
              </a:spcBef>
              <a:spcAft>
                <a:spcPct val="0"/>
              </a:spcAft>
              <a:buChar char="–"/>
              <a:defRPr sz="1400">
                <a:solidFill>
                  <a:srgbClr val="000000"/>
                </a:solidFill>
                <a:latin typeface="Verdana" charset="0"/>
                <a:ea typeface="Verdana" charset="0"/>
                <a:cs typeface="Verdana" charset="0"/>
              </a:defRPr>
            </a:lvl2pPr>
            <a:lvl3pPr marL="1143000" indent="-228600" algn="l" rtl="0" eaLnBrk="1" fontAlgn="base" hangingPunct="1">
              <a:spcBef>
                <a:spcPct val="20000"/>
              </a:spcBef>
              <a:spcAft>
                <a:spcPct val="0"/>
              </a:spcAft>
              <a:buFont typeface="Times New Roman" pitchFamily="18" charset="0"/>
              <a:buChar char="−"/>
              <a:defRPr sz="1200">
                <a:solidFill>
                  <a:schemeClr val="tx1"/>
                </a:solidFill>
                <a:latin typeface="Verdana" charset="0"/>
                <a:ea typeface="Verdana" charset="0"/>
                <a:cs typeface="Verdana" charset="0"/>
              </a:defRPr>
            </a:lvl3pPr>
            <a:lvl4pPr marL="1371600" indent="0" algn="l" rtl="0" eaLnBrk="1" fontAlgn="base" hangingPunct="1">
              <a:spcBef>
                <a:spcPct val="20000"/>
              </a:spcBef>
              <a:spcAft>
                <a:spcPct val="0"/>
              </a:spcAft>
              <a:buNone/>
              <a:defRPr sz="1200">
                <a:solidFill>
                  <a:schemeClr val="tx1"/>
                </a:solidFill>
                <a:latin typeface="Arial" pitchFamily="34" charset="0"/>
              </a:defRPr>
            </a:lvl4pPr>
            <a:lvl5pPr marL="1828800" indent="0" algn="l" rtl="0" eaLnBrk="1" fontAlgn="base" hangingPunct="1">
              <a:spcBef>
                <a:spcPct val="20000"/>
              </a:spcBef>
              <a:spcAft>
                <a:spcPct val="0"/>
              </a:spcAft>
              <a:buNone/>
              <a:defRPr sz="1000">
                <a:solidFill>
                  <a:schemeClr val="tx1"/>
                </a:solidFill>
                <a:latin typeface="Arial" pitchFamily="34" charset="0"/>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a:lstStyle>
          <a:p>
            <a:pPr marL="0" indent="0">
              <a:lnSpc>
                <a:spcPct val="114000"/>
              </a:lnSpc>
              <a:spcBef>
                <a:spcPts val="0"/>
              </a:spcBef>
              <a:buFontTx/>
              <a:buNone/>
            </a:pPr>
            <a:r>
              <a:rPr lang="en-US" b="0" kern="0" dirty="0">
                <a:latin typeface="Verdana" panose="020B0604030504040204" pitchFamily="34" charset="0"/>
                <a:ea typeface="Verdana" panose="020B0604030504040204" pitchFamily="34" charset="0"/>
              </a:rPr>
              <a:t>If your department would like to surplus items, please fill out the form located on the procurement website:</a:t>
            </a:r>
          </a:p>
          <a:p>
            <a:pPr marL="0" indent="0" algn="ctr">
              <a:lnSpc>
                <a:spcPct val="114000"/>
              </a:lnSpc>
              <a:spcBef>
                <a:spcPts val="0"/>
              </a:spcBef>
              <a:buFontTx/>
              <a:buNone/>
            </a:pPr>
            <a:r>
              <a:rPr lang="en-US" b="0" kern="0" dirty="0">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https://floridapoly.edu/procurement/surplus-property.php</a:t>
            </a:r>
            <a:endParaRPr lang="en-US" b="0" kern="0" dirty="0">
              <a:latin typeface="Verdana" panose="020B0604030504040204" pitchFamily="34" charset="0"/>
              <a:ea typeface="Verdana" panose="020B0604030504040204" pitchFamily="34" charset="0"/>
            </a:endParaRPr>
          </a:p>
          <a:p>
            <a:pPr marL="0" indent="0">
              <a:lnSpc>
                <a:spcPct val="114000"/>
              </a:lnSpc>
              <a:spcBef>
                <a:spcPts val="0"/>
              </a:spcBef>
              <a:buFontTx/>
              <a:buNone/>
            </a:pPr>
            <a:endParaRPr lang="en-US" b="0" kern="0" dirty="0">
              <a:latin typeface="Verdana" panose="020B0604030504040204" pitchFamily="34" charset="0"/>
              <a:ea typeface="Verdana" panose="020B0604030504040204" pitchFamily="34" charset="0"/>
            </a:endParaRPr>
          </a:p>
          <a:p>
            <a:pPr marL="0" indent="0">
              <a:lnSpc>
                <a:spcPct val="114000"/>
              </a:lnSpc>
              <a:spcBef>
                <a:spcPts val="0"/>
              </a:spcBef>
              <a:buFontTx/>
              <a:buNone/>
            </a:pPr>
            <a:r>
              <a:rPr lang="en-US" kern="0" dirty="0">
                <a:latin typeface="Verdana" panose="020B0604030504040204" pitchFamily="34" charset="0"/>
                <a:ea typeface="Verdana" panose="020B0604030504040204" pitchFamily="34" charset="0"/>
              </a:rPr>
              <a:t>Surplus Property Process:</a:t>
            </a:r>
          </a:p>
          <a:p>
            <a:pPr>
              <a:lnSpc>
                <a:spcPct val="114000"/>
              </a:lnSpc>
              <a:spcBef>
                <a:spcPts val="0"/>
              </a:spcBef>
            </a:pPr>
            <a:r>
              <a:rPr lang="en-US" sz="1800" b="0" kern="0" dirty="0">
                <a:latin typeface="Verdana" panose="020B0604030504040204" pitchFamily="34" charset="0"/>
                <a:ea typeface="Verdana" panose="020B0604030504040204" pitchFamily="34" charset="0"/>
              </a:rPr>
              <a:t>Complete the required form</a:t>
            </a:r>
          </a:p>
          <a:p>
            <a:pPr>
              <a:lnSpc>
                <a:spcPct val="114000"/>
              </a:lnSpc>
              <a:spcBef>
                <a:spcPts val="0"/>
              </a:spcBef>
            </a:pPr>
            <a:r>
              <a:rPr lang="en-US" sz="1800" b="0" kern="0" dirty="0">
                <a:latin typeface="Verdana" panose="020B0604030504040204" pitchFamily="34" charset="0"/>
                <a:ea typeface="Verdana" panose="020B0604030504040204" pitchFamily="34" charset="0"/>
              </a:rPr>
              <a:t>Take photos and provide description(s) of the item(s) </a:t>
            </a:r>
          </a:p>
          <a:p>
            <a:pPr>
              <a:lnSpc>
                <a:spcPct val="114000"/>
              </a:lnSpc>
              <a:spcBef>
                <a:spcPts val="0"/>
              </a:spcBef>
            </a:pPr>
            <a:r>
              <a:rPr lang="en-US" sz="1800" b="0" kern="0" dirty="0">
                <a:latin typeface="Verdana" panose="020B0604030504040204" pitchFamily="34" charset="0"/>
                <a:ea typeface="Verdana" panose="020B0604030504040204" pitchFamily="34" charset="0"/>
              </a:rPr>
              <a:t>Individual photos and descriptions will only be required for </a:t>
            </a:r>
            <a:r>
              <a:rPr lang="en-US" sz="1800" b="0" i="1" kern="0" dirty="0">
                <a:latin typeface="Verdana" panose="020B0604030504040204" pitchFamily="34" charset="0"/>
                <a:ea typeface="Verdana" panose="020B0604030504040204" pitchFamily="34" charset="0"/>
              </a:rPr>
              <a:t>attractive assets</a:t>
            </a:r>
            <a:r>
              <a:rPr lang="en-US" sz="1800" b="0" kern="0" dirty="0">
                <a:latin typeface="Verdana" panose="020B0604030504040204" pitchFamily="34" charset="0"/>
                <a:ea typeface="Verdana" panose="020B0604030504040204" pitchFamily="34" charset="0"/>
              </a:rPr>
              <a:t> (i.e. tagged assets) and assets with a value of greater than $500 per item.</a:t>
            </a:r>
            <a:endParaRPr lang="en-US" sz="1800" b="0" i="1" kern="0" dirty="0">
              <a:latin typeface="Verdana" panose="020B0604030504040204" pitchFamily="34" charset="0"/>
              <a:ea typeface="Verdana" panose="020B0604030504040204" pitchFamily="34" charset="0"/>
            </a:endParaRPr>
          </a:p>
          <a:p>
            <a:pPr>
              <a:lnSpc>
                <a:spcPct val="114000"/>
              </a:lnSpc>
              <a:spcBef>
                <a:spcPts val="0"/>
              </a:spcBef>
            </a:pPr>
            <a:r>
              <a:rPr lang="en-US" sz="1800" b="0" kern="0" dirty="0">
                <a:latin typeface="Verdana" panose="020B0604030504040204" pitchFamily="34" charset="0"/>
                <a:ea typeface="Verdana" panose="020B0604030504040204" pitchFamily="34" charset="0"/>
              </a:rPr>
              <a:t>Photos and descriptions of lesser-value items, that could be – but are not required to be included - can be provided as a group/lot. For example, misc. IT equipment like mice, keyboards, cables, dongles, or items such as chairs etc. can be sold as a group/lot (and provide a way for these items to be disposed of </a:t>
            </a:r>
            <a:r>
              <a:rPr lang="en-US" sz="1800" b="0" kern="0" dirty="0" err="1">
                <a:latin typeface="Verdana" panose="020B0604030504040204" pitchFamily="34" charset="0"/>
                <a:ea typeface="Verdana" panose="020B0604030504040204" pitchFamily="34" charset="0"/>
              </a:rPr>
              <a:t>en</a:t>
            </a:r>
            <a:r>
              <a:rPr lang="en-US" sz="1800" b="0" kern="0" dirty="0">
                <a:latin typeface="Verdana" panose="020B0604030504040204" pitchFamily="34" charset="0"/>
                <a:ea typeface="Verdana" panose="020B0604030504040204" pitchFamily="34" charset="0"/>
              </a:rPr>
              <a:t> masse.)</a:t>
            </a:r>
            <a:endParaRPr lang="en-US" b="0" i="1" kern="0" dirty="0">
              <a:latin typeface="Verdana" panose="020B0604030504040204" pitchFamily="34" charset="0"/>
              <a:ea typeface="Verdana" panose="020B0604030504040204" pitchFamily="34" charset="0"/>
            </a:endParaRPr>
          </a:p>
          <a:p>
            <a:pPr marL="0" indent="0" algn="ctr">
              <a:lnSpc>
                <a:spcPct val="114000"/>
              </a:lnSpc>
              <a:spcBef>
                <a:spcPts val="0"/>
              </a:spcBef>
              <a:buNone/>
            </a:pPr>
            <a:endParaRPr lang="en-US" b="0" i="1" kern="0" dirty="0">
              <a:latin typeface="Verdana" panose="020B0604030504040204" pitchFamily="34" charset="0"/>
              <a:ea typeface="Verdana" panose="020B0604030504040204" pitchFamily="34" charset="0"/>
            </a:endParaRPr>
          </a:p>
          <a:p>
            <a:pPr marL="0" indent="0">
              <a:lnSpc>
                <a:spcPct val="114000"/>
              </a:lnSpc>
              <a:spcBef>
                <a:spcPts val="0"/>
              </a:spcBef>
              <a:buFontTx/>
              <a:buNone/>
            </a:pPr>
            <a:endParaRPr lang="en-US" b="0" kern="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48576596"/>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44F8-E6E4-1A9D-E411-E2E6EABAC6CB}"/>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Times New Roman" panose="02020603050405020304" pitchFamily="18" charset="0"/>
              </a:rPr>
              <a:t>FAQs</a:t>
            </a:r>
          </a:p>
        </p:txBody>
      </p:sp>
      <p:sp>
        <p:nvSpPr>
          <p:cNvPr id="3" name="TextBox 2">
            <a:extLst>
              <a:ext uri="{FF2B5EF4-FFF2-40B4-BE49-F238E27FC236}">
                <a16:creationId xmlns:a16="http://schemas.microsoft.com/office/drawing/2014/main" id="{578DC51E-E4DA-DAEF-7A61-3F7DAA7FA33A}"/>
              </a:ext>
            </a:extLst>
          </p:cNvPr>
          <p:cNvSpPr txBox="1"/>
          <p:nvPr/>
        </p:nvSpPr>
        <p:spPr>
          <a:xfrm>
            <a:off x="182880" y="1371600"/>
            <a:ext cx="8686800" cy="5671617"/>
          </a:xfrm>
          <a:prstGeom prst="rect">
            <a:avLst/>
          </a:prstGeom>
          <a:noFill/>
        </p:spPr>
        <p:txBody>
          <a:bodyPr wrap="square" rtlCol="0">
            <a:spAutoFit/>
          </a:bodyPr>
          <a:lstStyle/>
          <a:p>
            <a:pPr marL="342900" lvl="1" indent="-342900">
              <a:lnSpc>
                <a:spcPct val="114000"/>
              </a:lnSpc>
              <a:spcBef>
                <a:spcPts val="0"/>
              </a:spcBef>
              <a:spcAft>
                <a:spcPts val="0"/>
              </a:spcAft>
              <a:buFont typeface="Arial" panose="020B0604020202020204" pitchFamily="34" charset="0"/>
              <a:buChar char="•"/>
            </a:pPr>
            <a:r>
              <a:rPr lang="en-US" sz="2000" dirty="0">
                <a:solidFill>
                  <a:srgbClr val="542E8E"/>
                </a:solidFill>
                <a:latin typeface="Verdana" panose="020B0604030504040204" pitchFamily="34" charset="0"/>
                <a:ea typeface="Verdana" panose="020B0604030504040204" pitchFamily="34" charset="0"/>
              </a:rPr>
              <a:t>Please email all procurement issues/questions to the Procurement email:</a:t>
            </a:r>
          </a:p>
          <a:p>
            <a:pPr marL="0" lvl="1" algn="ctr">
              <a:lnSpc>
                <a:spcPct val="114000"/>
              </a:lnSpc>
              <a:spcBef>
                <a:spcPts val="0"/>
              </a:spcBef>
              <a:spcAft>
                <a:spcPts val="0"/>
              </a:spcAft>
            </a:pPr>
            <a:r>
              <a:rPr lang="en-US" sz="2000" dirty="0">
                <a:solidFill>
                  <a:srgbClr val="542E8E"/>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procurement@floridapoly.edu</a:t>
            </a:r>
            <a:r>
              <a:rPr lang="en-US" sz="2000" dirty="0">
                <a:solidFill>
                  <a:srgbClr val="542E8E"/>
                </a:solidFill>
                <a:latin typeface="Verdana" panose="020B0604030504040204" pitchFamily="34" charset="0"/>
                <a:ea typeface="Verdana" panose="020B0604030504040204" pitchFamily="34" charset="0"/>
              </a:rPr>
              <a:t>.</a:t>
            </a:r>
          </a:p>
          <a:p>
            <a:pPr marL="342900" lvl="2">
              <a:lnSpc>
                <a:spcPct val="114000"/>
              </a:lnSpc>
              <a:spcBef>
                <a:spcPts val="0"/>
              </a:spcBef>
              <a:spcAft>
                <a:spcPts val="0"/>
              </a:spcAft>
            </a:pPr>
            <a:endParaRPr lang="en-US" sz="2000" dirty="0">
              <a:solidFill>
                <a:srgbClr val="542E8E"/>
              </a:solidFill>
              <a:effectLst/>
              <a:latin typeface="Verdana" panose="020B0604030504040204" pitchFamily="34" charset="0"/>
              <a:ea typeface="Verdana" panose="020B0604030504040204" pitchFamily="34" charset="0"/>
            </a:endParaRPr>
          </a:p>
          <a:p>
            <a:pPr marL="342900" lvl="2">
              <a:lnSpc>
                <a:spcPct val="114000"/>
              </a:lnSpc>
              <a:spcBef>
                <a:spcPts val="0"/>
              </a:spcBef>
              <a:spcAft>
                <a:spcPts val="0"/>
              </a:spcAft>
            </a:pPr>
            <a:r>
              <a:rPr lang="en-US" sz="2000" dirty="0">
                <a:solidFill>
                  <a:srgbClr val="542E8E"/>
                </a:solidFill>
                <a:effectLst/>
                <a:latin typeface="Verdana" panose="020B0604030504040204" pitchFamily="34" charset="0"/>
                <a:ea typeface="Verdana" panose="020B0604030504040204" pitchFamily="34" charset="0"/>
              </a:rPr>
              <a:t>. . . allowing a minimum of two weeks for contract review and approval. </a:t>
            </a:r>
          </a:p>
          <a:p>
            <a:pPr marL="0" lvl="1">
              <a:lnSpc>
                <a:spcPct val="114000"/>
              </a:lnSpc>
              <a:spcBef>
                <a:spcPts val="0"/>
              </a:spcBef>
              <a:spcAft>
                <a:spcPts val="0"/>
              </a:spcAft>
            </a:pPr>
            <a:endParaRPr lang="en-US" sz="2000" dirty="0">
              <a:solidFill>
                <a:srgbClr val="542E8E"/>
              </a:solidFill>
              <a:latin typeface="Verdana" panose="020B0604030504040204" pitchFamily="34" charset="0"/>
              <a:ea typeface="Verdana" panose="020B0604030504040204" pitchFamily="34" charset="0"/>
            </a:endParaRPr>
          </a:p>
          <a:p>
            <a:pPr marL="342900" lvl="1" indent="-342900">
              <a:lnSpc>
                <a:spcPct val="114000"/>
              </a:lnSpc>
              <a:spcBef>
                <a:spcPts val="0"/>
              </a:spcBef>
              <a:spcAft>
                <a:spcPts val="0"/>
              </a:spcAft>
              <a:buFont typeface="Arial" panose="020B0604020202020204" pitchFamily="34" charset="0"/>
              <a:buChar char="•"/>
            </a:pPr>
            <a:r>
              <a:rPr lang="en-US" sz="2000" dirty="0">
                <a:solidFill>
                  <a:srgbClr val="542E8E"/>
                </a:solidFill>
                <a:latin typeface="Verdana" panose="020B0604030504040204" pitchFamily="34" charset="0"/>
                <a:ea typeface="Verdana" panose="020B0604030504040204" pitchFamily="34" charset="0"/>
              </a:rPr>
              <a:t>If a supplier is registered in Workday, this does not mean they have a contract with the University. This means that they are a verified Supplier. </a:t>
            </a:r>
          </a:p>
          <a:p>
            <a:pPr marL="0" lvl="1">
              <a:lnSpc>
                <a:spcPct val="114000"/>
              </a:lnSpc>
              <a:spcBef>
                <a:spcPts val="0"/>
              </a:spcBef>
              <a:spcAft>
                <a:spcPts val="0"/>
              </a:spcAft>
            </a:pPr>
            <a:endParaRPr lang="en-US" sz="2000" dirty="0">
              <a:solidFill>
                <a:srgbClr val="542E8E"/>
              </a:solidFill>
              <a:latin typeface="Verdana" panose="020B0604030504040204" pitchFamily="34" charset="0"/>
              <a:ea typeface="Verdana" panose="020B0604030504040204" pitchFamily="34" charset="0"/>
            </a:endParaRPr>
          </a:p>
          <a:p>
            <a:pPr marL="342900" lvl="1" indent="-342900">
              <a:lnSpc>
                <a:spcPct val="114000"/>
              </a:lnSpc>
              <a:spcBef>
                <a:spcPts val="0"/>
              </a:spcBef>
              <a:spcAft>
                <a:spcPts val="0"/>
              </a:spcAft>
              <a:buFont typeface="Arial" panose="020B0604020202020204" pitchFamily="34" charset="0"/>
              <a:buChar char="•"/>
            </a:pPr>
            <a:r>
              <a:rPr lang="en-US" sz="2000" dirty="0">
                <a:solidFill>
                  <a:srgbClr val="542E8E"/>
                </a:solidFill>
                <a:latin typeface="Verdana" panose="020B0604030504040204" pitchFamily="34" charset="0"/>
                <a:ea typeface="Verdana" panose="020B0604030504040204" pitchFamily="34" charset="0"/>
              </a:rPr>
              <a:t>A contract webpage is being developed, but due to discovering data errors, this task is still in progress. If you have a question about contracted services, please email the Procurement inbox.</a:t>
            </a:r>
          </a:p>
          <a:p>
            <a:pPr lvl="1">
              <a:lnSpc>
                <a:spcPct val="114000"/>
              </a:lnSpc>
              <a:spcBef>
                <a:spcPts val="0"/>
              </a:spcBef>
              <a:spcAft>
                <a:spcPts val="0"/>
              </a:spcAft>
            </a:pPr>
            <a:endParaRPr lang="en-US" sz="2000" dirty="0">
              <a:solidFill>
                <a:srgbClr val="542E8E"/>
              </a:solidFill>
              <a:latin typeface="Verdana" panose="020B0604030504040204" pitchFamily="34" charset="0"/>
              <a:ea typeface="Verdana" panose="020B0604030504040204" pitchFamily="34" charset="0"/>
            </a:endParaRPr>
          </a:p>
          <a:p>
            <a:pPr marR="0" lvl="0">
              <a:lnSpc>
                <a:spcPct val="114000"/>
              </a:lnSpc>
              <a:spcBef>
                <a:spcPts val="0"/>
              </a:spcBef>
              <a:spcAft>
                <a:spcPts val="0"/>
              </a:spcAft>
            </a:pPr>
            <a:endParaRPr lang="en-US" sz="2000" dirty="0">
              <a:solidFill>
                <a:srgbClr val="542E8E"/>
              </a:solidFill>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46150689"/>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44F8-E6E4-1A9D-E411-E2E6EABAC6CB}"/>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cs typeface="Times New Roman" panose="02020603050405020304" pitchFamily="18" charset="0"/>
              </a:rPr>
              <a:t>FAQs </a:t>
            </a:r>
            <a:endParaRPr lang="en-US"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578DC51E-E4DA-DAEF-7A61-3F7DAA7FA33A}"/>
              </a:ext>
            </a:extLst>
          </p:cNvPr>
          <p:cNvSpPr txBox="1"/>
          <p:nvPr/>
        </p:nvSpPr>
        <p:spPr>
          <a:xfrm>
            <a:off x="182880" y="1371600"/>
            <a:ext cx="8686800" cy="4969887"/>
          </a:xfrm>
          <a:prstGeom prst="rect">
            <a:avLst/>
          </a:prstGeom>
          <a:noFill/>
        </p:spPr>
        <p:txBody>
          <a:bodyPr wrap="square" lIns="91440" tIns="45720" rIns="91440" bIns="45720" rtlCol="0" anchor="t">
            <a:spAutoFit/>
          </a:bodyPr>
          <a:lstStyle/>
          <a:p>
            <a:pPr marL="0" lvl="1">
              <a:lnSpc>
                <a:spcPct val="114000"/>
              </a:lnSpc>
            </a:pPr>
            <a:r>
              <a:rPr lang="en-US" sz="2000" i="1" dirty="0">
                <a:solidFill>
                  <a:schemeClr val="accent6">
                    <a:lumMod val="75000"/>
                    <a:lumOff val="25000"/>
                  </a:schemeClr>
                </a:solidFill>
                <a:latin typeface="Verdana" panose="020B0604030504040204" pitchFamily="34" charset="0"/>
                <a:ea typeface="Verdana" panose="020B0604030504040204" pitchFamily="34" charset="0"/>
                <a:cs typeface="Arial"/>
              </a:rPr>
              <a:t>continued</a:t>
            </a:r>
            <a:r>
              <a:rPr lang="en-US" sz="2000" dirty="0">
                <a:solidFill>
                  <a:schemeClr val="accent6">
                    <a:lumMod val="75000"/>
                    <a:lumOff val="25000"/>
                  </a:schemeClr>
                </a:solidFill>
                <a:latin typeface="Verdana" panose="020B0604030504040204" pitchFamily="34" charset="0"/>
                <a:ea typeface="Verdana" panose="020B0604030504040204" pitchFamily="34" charset="0"/>
                <a:cs typeface="Arial"/>
              </a:rPr>
              <a:t>:</a:t>
            </a:r>
          </a:p>
          <a:p>
            <a:pPr marL="342900" lvl="1" indent="-342900">
              <a:lnSpc>
                <a:spcPct val="114000"/>
              </a:lnSpc>
              <a:buFont typeface="Arial" panose="020B0604020202020204" pitchFamily="34" charset="0"/>
              <a:buChar char="•"/>
            </a:pPr>
            <a:r>
              <a:rPr lang="en-US" sz="2000" dirty="0">
                <a:solidFill>
                  <a:schemeClr val="accent6">
                    <a:lumMod val="75000"/>
                    <a:lumOff val="25000"/>
                  </a:schemeClr>
                </a:solidFill>
                <a:latin typeface="Verdana" panose="020B0604030504040204" pitchFamily="34" charset="0"/>
                <a:ea typeface="Verdana" panose="020B0604030504040204" pitchFamily="34" charset="0"/>
                <a:cs typeface="Arial"/>
              </a:rPr>
              <a:t>Quotes for single purchases that require approval signatures can be submitted through the requisition process. </a:t>
            </a:r>
          </a:p>
          <a:p>
            <a:pPr marL="342900" lvl="1" indent="-342900">
              <a:lnSpc>
                <a:spcPct val="114000"/>
              </a:lnSpc>
              <a:buFont typeface="Arial" panose="020B0604020202020204" pitchFamily="34" charset="0"/>
              <a:buChar char="•"/>
            </a:pPr>
            <a:endParaRPr lang="en-US" sz="2000" dirty="0">
              <a:solidFill>
                <a:schemeClr val="accent6">
                  <a:lumMod val="75000"/>
                  <a:lumOff val="25000"/>
                </a:schemeClr>
              </a:solidFill>
              <a:latin typeface="Verdana" panose="020B0604030504040204" pitchFamily="34" charset="0"/>
              <a:ea typeface="Verdana" panose="020B0604030504040204" pitchFamily="34" charset="0"/>
              <a:cs typeface="Arial"/>
            </a:endParaRPr>
          </a:p>
          <a:p>
            <a:pPr marL="342900" lvl="1" indent="-342900">
              <a:lnSpc>
                <a:spcPct val="114000"/>
              </a:lnSpc>
              <a:buFont typeface="Arial" panose="020B0604020202020204" pitchFamily="34" charset="0"/>
              <a:buChar char="•"/>
            </a:pPr>
            <a:r>
              <a:rPr lang="en-US" sz="2000" dirty="0">
                <a:solidFill>
                  <a:schemeClr val="accent6">
                    <a:lumMod val="75000"/>
                    <a:lumOff val="25000"/>
                  </a:schemeClr>
                </a:solidFill>
                <a:latin typeface="Verdana" panose="020B0604030504040204" pitchFamily="34" charset="0"/>
                <a:ea typeface="Verdana" panose="020B0604030504040204" pitchFamily="34" charset="0"/>
                <a:cs typeface="Arial"/>
              </a:rPr>
              <a:t>Completed requisitions (sourced into POs) will be closed on a  weekly basis. </a:t>
            </a:r>
          </a:p>
          <a:p>
            <a:pPr marL="342900" lvl="1" indent="-342900">
              <a:lnSpc>
                <a:spcPct val="114000"/>
              </a:lnSpc>
              <a:buFont typeface="Arial" panose="020B0604020202020204" pitchFamily="34" charset="0"/>
              <a:buChar char="•"/>
            </a:pPr>
            <a:endParaRPr lang="en-US" sz="2000" dirty="0">
              <a:solidFill>
                <a:schemeClr val="accent6">
                  <a:lumMod val="75000"/>
                  <a:lumOff val="25000"/>
                </a:schemeClr>
              </a:solidFill>
              <a:latin typeface="Verdana" panose="020B0604030504040204" pitchFamily="34" charset="0"/>
              <a:ea typeface="Verdana" panose="020B0604030504040204" pitchFamily="34" charset="0"/>
              <a:cs typeface="Arial"/>
            </a:endParaRPr>
          </a:p>
          <a:p>
            <a:pPr marL="342900" lvl="1" indent="-342900">
              <a:lnSpc>
                <a:spcPct val="114000"/>
              </a:lnSpc>
              <a:buFont typeface="Arial" panose="020B0604020202020204" pitchFamily="34" charset="0"/>
              <a:buChar char="•"/>
            </a:pPr>
            <a:r>
              <a:rPr lang="en-US" sz="2000" dirty="0">
                <a:solidFill>
                  <a:schemeClr val="accent6">
                    <a:lumMod val="75000"/>
                    <a:lumOff val="25000"/>
                  </a:schemeClr>
                </a:solidFill>
                <a:latin typeface="Verdana" panose="020B0604030504040204" pitchFamily="34" charset="0"/>
                <a:ea typeface="Verdana" panose="020B0604030504040204" pitchFamily="34" charset="0"/>
                <a:cs typeface="Arial"/>
              </a:rPr>
              <a:t>Fully received and fully paid POs will be mass-closed at the end of each month. </a:t>
            </a:r>
          </a:p>
          <a:p>
            <a:pPr marL="0" lvl="1">
              <a:lnSpc>
                <a:spcPct val="114000"/>
              </a:lnSpc>
            </a:pPr>
            <a:endParaRPr lang="en-US" sz="2000" dirty="0">
              <a:solidFill>
                <a:schemeClr val="accent6">
                  <a:lumMod val="75000"/>
                  <a:lumOff val="25000"/>
                </a:schemeClr>
              </a:solidFill>
              <a:latin typeface="Verdana" panose="020B0604030504040204" pitchFamily="34" charset="0"/>
              <a:ea typeface="Verdana" panose="020B0604030504040204" pitchFamily="34" charset="0"/>
              <a:cs typeface="Arial"/>
            </a:endParaRPr>
          </a:p>
          <a:p>
            <a:pPr marL="342900" lvl="1" indent="-342900">
              <a:lnSpc>
                <a:spcPct val="114000"/>
              </a:lnSpc>
              <a:buFont typeface="Arial" panose="020B0604020202020204" pitchFamily="34" charset="0"/>
              <a:buChar char="•"/>
            </a:pPr>
            <a:r>
              <a:rPr lang="en-US" sz="2000" dirty="0">
                <a:solidFill>
                  <a:schemeClr val="accent6">
                    <a:lumMod val="75000"/>
                    <a:lumOff val="25000"/>
                  </a:schemeClr>
                </a:solidFill>
                <a:latin typeface="Verdana" panose="020B0604030504040204" pitchFamily="34" charset="0"/>
                <a:ea typeface="Verdana" panose="020B0604030504040204" pitchFamily="34" charset="0"/>
                <a:cs typeface="Arial"/>
              </a:rPr>
              <a:t>All POs will be closed as a part of the Fiscal year-end process.</a:t>
            </a:r>
          </a:p>
          <a:p>
            <a:pPr marL="0" lvl="1">
              <a:lnSpc>
                <a:spcPct val="114000"/>
              </a:lnSpc>
            </a:pPr>
            <a:endParaRPr lang="en-US" sz="2000" dirty="0">
              <a:solidFill>
                <a:schemeClr val="accent6">
                  <a:lumMod val="75000"/>
                  <a:lumOff val="25000"/>
                </a:schemeClr>
              </a:solidFill>
              <a:latin typeface="Verdana" panose="020B0604030504040204" pitchFamily="34" charset="0"/>
              <a:ea typeface="Verdana" panose="020B0604030504040204" pitchFamily="34" charset="0"/>
              <a:cs typeface="Arial"/>
            </a:endParaRPr>
          </a:p>
          <a:p>
            <a:pPr marL="0" lvl="1">
              <a:lnSpc>
                <a:spcPct val="114000"/>
              </a:lnSpc>
            </a:pPr>
            <a:endParaRPr lang="en-US" sz="2000" dirty="0">
              <a:solidFill>
                <a:schemeClr val="accent6">
                  <a:lumMod val="75000"/>
                  <a:lumOff val="25000"/>
                </a:schemeClr>
              </a:solidFill>
              <a:latin typeface="Verdana" panose="020B0604030504040204" pitchFamily="34" charset="0"/>
              <a:ea typeface="Verdana" panose="020B0604030504040204" pitchFamily="34" charset="0"/>
              <a:cs typeface="Arial"/>
            </a:endParaRPr>
          </a:p>
          <a:p>
            <a:pPr marL="0" lvl="1">
              <a:lnSpc>
                <a:spcPct val="114000"/>
              </a:lnSpc>
            </a:pPr>
            <a:endParaRPr lang="en-US" sz="2000" dirty="0">
              <a:solidFill>
                <a:srgbClr val="FF0000"/>
              </a:solidFill>
              <a:latin typeface="Verdana" panose="020B0604030504040204" pitchFamily="34" charset="0"/>
              <a:ea typeface="Verdana" panose="020B0604030504040204" pitchFamily="34" charset="0"/>
              <a:cs typeface="Arial"/>
            </a:endParaRPr>
          </a:p>
        </p:txBody>
      </p:sp>
    </p:spTree>
    <p:extLst>
      <p:ext uri="{BB962C8B-B14F-4D97-AF65-F5344CB8AC3E}">
        <p14:creationId xmlns:p14="http://schemas.microsoft.com/office/powerpoint/2010/main" val="56318530"/>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6FD1AD-DFA0-4933-9C97-69D6DE11C012}"/>
              </a:ext>
            </a:extLst>
          </p:cNvPr>
          <p:cNvSpPr>
            <a:spLocks noGrp="1"/>
          </p:cNvSpPr>
          <p:nvPr>
            <p:ph type="title"/>
          </p:nvPr>
        </p:nvSpPr>
        <p:spPr/>
        <p:txBody>
          <a:bodyPr/>
          <a:lstStyle/>
          <a:p>
            <a:r>
              <a:rPr lang="en-US" dirty="0">
                <a:solidFill>
                  <a:schemeClr val="bg1"/>
                </a:solidFill>
              </a:rPr>
              <a:t>.</a:t>
            </a:r>
          </a:p>
        </p:txBody>
      </p:sp>
      <p:sp>
        <p:nvSpPr>
          <p:cNvPr id="8" name="TextBox 7">
            <a:extLst>
              <a:ext uri="{FF2B5EF4-FFF2-40B4-BE49-F238E27FC236}">
                <a16:creationId xmlns:a16="http://schemas.microsoft.com/office/drawing/2014/main" id="{79BA9229-08D3-33C1-F71F-260CBD7B9DE2}"/>
              </a:ext>
            </a:extLst>
          </p:cNvPr>
          <p:cNvSpPr txBox="1"/>
          <p:nvPr/>
        </p:nvSpPr>
        <p:spPr>
          <a:xfrm>
            <a:off x="-2" y="3049429"/>
            <a:ext cx="9144001" cy="1046440"/>
          </a:xfrm>
          <a:prstGeom prst="rect">
            <a:avLst/>
          </a:prstGeom>
          <a:noFill/>
        </p:spPr>
        <p:txBody>
          <a:bodyPr wrap="square">
            <a:spAutoFit/>
          </a:bodyPr>
          <a:lstStyle/>
          <a:p>
            <a:pPr marL="0" indent="0" algn="ctr">
              <a:buNone/>
            </a:pPr>
            <a:r>
              <a:rPr lang="en-US" sz="2400" b="1" dirty="0">
                <a:solidFill>
                  <a:srgbClr val="542E8E"/>
                </a:solidFill>
                <a:latin typeface="Verdana" panose="020B0604030504040204" pitchFamily="34" charset="0"/>
                <a:ea typeface="Verdana" panose="020B0604030504040204" pitchFamily="34" charset="0"/>
              </a:rPr>
              <a:t>How Can We Create a Better Experience for YOU?</a:t>
            </a:r>
          </a:p>
          <a:p>
            <a:pPr marL="0" indent="0" algn="ctr">
              <a:buNone/>
            </a:pPr>
            <a:r>
              <a:rPr lang="en-US" dirty="0">
                <a:solidFill>
                  <a:srgbClr val="542E8E"/>
                </a:solidFill>
                <a:latin typeface="Verdana" panose="020B0604030504040204" pitchFamily="34" charset="0"/>
                <a:ea typeface="Verdana" panose="020B0604030504040204" pitchFamily="34" charset="0"/>
              </a:rPr>
              <a:t>procurement@floridapoly.edu</a:t>
            </a:r>
          </a:p>
          <a:p>
            <a:pPr marL="0" indent="0" algn="ctr">
              <a:buNone/>
            </a:pPr>
            <a:endParaRPr lang="en-US" sz="2000" dirty="0">
              <a:solidFill>
                <a:srgbClr val="542E8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5767000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B37F5A-6CB3-EF27-768B-85C1C8166285}"/>
              </a:ext>
            </a:extLst>
          </p:cNvPr>
          <p:cNvSpPr>
            <a:spLocks noGrp="1"/>
          </p:cNvSpPr>
          <p:nvPr>
            <p:ph sz="half" idx="1"/>
          </p:nvPr>
        </p:nvSpPr>
        <p:spPr>
          <a:xfrm>
            <a:off x="182880" y="1371600"/>
            <a:ext cx="4114800" cy="4114800"/>
          </a:xfrm>
        </p:spPr>
        <p:txBody>
          <a:bodyPr/>
          <a:lstStyle/>
          <a:p>
            <a:pPr>
              <a:lnSpc>
                <a:spcPct val="150000"/>
              </a:lnSpc>
            </a:pPr>
            <a:r>
              <a:rPr lang="en-US" b="0" dirty="0">
                <a:latin typeface="Verdana" panose="020B0604030504040204" pitchFamily="34" charset="0"/>
                <a:ea typeface="Verdana" panose="020B0604030504040204" pitchFamily="34" charset="0"/>
              </a:rPr>
              <a:t>Introductions</a:t>
            </a:r>
          </a:p>
          <a:p>
            <a:pPr>
              <a:lnSpc>
                <a:spcPct val="150000"/>
              </a:lnSpc>
            </a:pPr>
            <a:r>
              <a:rPr lang="en-US" b="0" dirty="0">
                <a:latin typeface="Verdana" panose="020B0604030504040204" pitchFamily="34" charset="0"/>
                <a:ea typeface="Verdana" panose="020B0604030504040204" pitchFamily="34" charset="0"/>
              </a:rPr>
              <a:t>Expanded Training Options</a:t>
            </a:r>
          </a:p>
          <a:p>
            <a:pPr>
              <a:lnSpc>
                <a:spcPct val="150000"/>
              </a:lnSpc>
            </a:pPr>
            <a:r>
              <a:rPr lang="en-US" b="0" dirty="0">
                <a:latin typeface="Verdana" panose="020B0604030504040204" pitchFamily="34" charset="0"/>
                <a:ea typeface="Verdana" panose="020B0604030504040204" pitchFamily="34" charset="0"/>
              </a:rPr>
              <a:t>Purchasing Thresholds </a:t>
            </a:r>
          </a:p>
          <a:p>
            <a:pPr>
              <a:lnSpc>
                <a:spcPct val="150000"/>
              </a:lnSpc>
            </a:pPr>
            <a:r>
              <a:rPr lang="en-US" b="0" dirty="0">
                <a:latin typeface="Verdana" panose="020B0604030504040204" pitchFamily="34" charset="0"/>
                <a:ea typeface="Verdana" panose="020B0604030504040204" pitchFamily="34" charset="0"/>
              </a:rPr>
              <a:t>Supplier Registration</a:t>
            </a:r>
          </a:p>
          <a:p>
            <a:pPr>
              <a:lnSpc>
                <a:spcPct val="150000"/>
              </a:lnSpc>
            </a:pPr>
            <a:r>
              <a:rPr lang="en-US" b="0" dirty="0">
                <a:latin typeface="Verdana" panose="020B0604030504040204" pitchFamily="34" charset="0"/>
                <a:ea typeface="Verdana" panose="020B0604030504040204" pitchFamily="34" charset="0"/>
              </a:rPr>
              <a:t>Contracts </a:t>
            </a:r>
          </a:p>
          <a:p>
            <a:pPr>
              <a:lnSpc>
                <a:spcPct val="150000"/>
              </a:lnSpc>
            </a:pPr>
            <a:r>
              <a:rPr lang="en-US" b="0" dirty="0">
                <a:latin typeface="Verdana" panose="020B0604030504040204" pitchFamily="34" charset="0"/>
                <a:ea typeface="Verdana" panose="020B0604030504040204" pitchFamily="34" charset="0"/>
              </a:rPr>
              <a:t>Signatory Authority</a:t>
            </a:r>
          </a:p>
          <a:p>
            <a:pPr>
              <a:lnSpc>
                <a:spcPct val="150000"/>
              </a:lnSpc>
            </a:pPr>
            <a:r>
              <a:rPr lang="en-US" b="0" dirty="0">
                <a:latin typeface="Verdana" panose="020B0604030504040204" pitchFamily="34" charset="0"/>
                <a:ea typeface="Verdana" panose="020B0604030504040204" pitchFamily="34" charset="0"/>
              </a:rPr>
              <a:t>Business Processes </a:t>
            </a:r>
          </a:p>
          <a:p>
            <a:pPr marL="0" indent="0">
              <a:lnSpc>
                <a:spcPct val="150000"/>
              </a:lnSpc>
              <a:buNone/>
            </a:pPr>
            <a:endParaRPr lang="en-US" dirty="0">
              <a:latin typeface="Verdana" panose="020B0604030504040204" pitchFamily="34" charset="0"/>
              <a:ea typeface="Verdana" panose="020B0604030504040204" pitchFamily="34" charset="0"/>
            </a:endParaRPr>
          </a:p>
          <a:p>
            <a:pPr marL="0" indent="0">
              <a:lnSpc>
                <a:spcPct val="150000"/>
              </a:lnSpc>
              <a:buNone/>
            </a:pPr>
            <a:endParaRPr lang="en-US" dirty="0">
              <a:latin typeface="Verdana" panose="020B0604030504040204" pitchFamily="34" charset="0"/>
              <a:ea typeface="Verdana" panose="020B0604030504040204" pitchFamily="34" charset="0"/>
            </a:endParaRPr>
          </a:p>
          <a:p>
            <a:pPr marL="0" indent="0">
              <a:lnSpc>
                <a:spcPct val="150000"/>
              </a:lnSpc>
              <a:buNone/>
            </a:pPr>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cs typeface="Times New Roman"/>
            </a:endParaRPr>
          </a:p>
        </p:txBody>
      </p:sp>
      <p:sp>
        <p:nvSpPr>
          <p:cNvPr id="3" name="Content Placeholder 2">
            <a:extLst>
              <a:ext uri="{FF2B5EF4-FFF2-40B4-BE49-F238E27FC236}">
                <a16:creationId xmlns:a16="http://schemas.microsoft.com/office/drawing/2014/main" id="{B0A2AF79-D75D-3906-3B6D-42AACC424438}"/>
              </a:ext>
            </a:extLst>
          </p:cNvPr>
          <p:cNvSpPr>
            <a:spLocks noGrp="1"/>
          </p:cNvSpPr>
          <p:nvPr>
            <p:ph sz="half" idx="2"/>
          </p:nvPr>
        </p:nvSpPr>
        <p:spPr>
          <a:xfrm>
            <a:off x="4572000" y="1371600"/>
            <a:ext cx="4114800" cy="4114800"/>
          </a:xfrm>
        </p:spPr>
        <p:txBody>
          <a:bodyPr/>
          <a:lstStyle/>
          <a:p>
            <a:pPr>
              <a:lnSpc>
                <a:spcPct val="150000"/>
              </a:lnSpc>
            </a:pPr>
            <a:r>
              <a:rPr lang="en-US" b="0" dirty="0">
                <a:latin typeface="Verdana" panose="020B0604030504040204" pitchFamily="34" charset="0"/>
                <a:ea typeface="Verdana" panose="020B0604030504040204" pitchFamily="34" charset="0"/>
              </a:rPr>
              <a:t>Forms </a:t>
            </a:r>
          </a:p>
          <a:p>
            <a:pPr>
              <a:lnSpc>
                <a:spcPct val="150000"/>
              </a:lnSpc>
            </a:pPr>
            <a:r>
              <a:rPr lang="en-US" b="0" dirty="0">
                <a:latin typeface="Verdana" panose="020B0604030504040204" pitchFamily="34" charset="0"/>
                <a:ea typeface="Verdana" panose="020B0604030504040204" pitchFamily="34" charset="0"/>
              </a:rPr>
              <a:t>P- Cards</a:t>
            </a:r>
          </a:p>
          <a:p>
            <a:pPr>
              <a:lnSpc>
                <a:spcPct val="150000"/>
              </a:lnSpc>
            </a:pPr>
            <a:r>
              <a:rPr lang="en-US" b="0" dirty="0">
                <a:latin typeface="Verdana" panose="020B0604030504040204" pitchFamily="34" charset="0"/>
                <a:ea typeface="Verdana" panose="020B0604030504040204" pitchFamily="34" charset="0"/>
              </a:rPr>
              <a:t>Surplus</a:t>
            </a:r>
          </a:p>
          <a:p>
            <a:pPr>
              <a:lnSpc>
                <a:spcPct val="150000"/>
              </a:lnSpc>
            </a:pPr>
            <a:r>
              <a:rPr lang="en-US" b="0" dirty="0">
                <a:latin typeface="Verdana" panose="020B0604030504040204" pitchFamily="34" charset="0"/>
                <a:ea typeface="Verdana" panose="020B0604030504040204" pitchFamily="34" charset="0"/>
              </a:rPr>
              <a:t>Questions</a:t>
            </a:r>
          </a:p>
          <a:p>
            <a:endParaRPr lang="en-US" dirty="0">
              <a:latin typeface="Verdana" panose="020B0604030504040204" pitchFamily="34" charset="0"/>
              <a:ea typeface="Verdana" panose="020B0604030504040204" pitchFamily="34" charset="0"/>
            </a:endParaRPr>
          </a:p>
        </p:txBody>
      </p:sp>
      <p:sp>
        <p:nvSpPr>
          <p:cNvPr id="4" name="Title 3">
            <a:extLst>
              <a:ext uri="{FF2B5EF4-FFF2-40B4-BE49-F238E27FC236}">
                <a16:creationId xmlns:a16="http://schemas.microsoft.com/office/drawing/2014/main" id="{1413EDEF-488C-CDB3-5B97-5F0A5110A95B}"/>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AGENDA</a:t>
            </a:r>
          </a:p>
        </p:txBody>
      </p:sp>
    </p:spTree>
    <p:extLst>
      <p:ext uri="{BB962C8B-B14F-4D97-AF65-F5344CB8AC3E}">
        <p14:creationId xmlns:p14="http://schemas.microsoft.com/office/powerpoint/2010/main" val="113725357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EE20-8420-8DEE-59D7-A44053EA5066}"/>
              </a:ext>
            </a:extLst>
          </p:cNvPr>
          <p:cNvSpPr>
            <a:spLocks noGrp="1"/>
          </p:cNvSpPr>
          <p:nvPr>
            <p:ph type="title"/>
          </p:nvPr>
        </p:nvSpPr>
        <p:spPr/>
        <p:txBody>
          <a:bodyPr/>
          <a:lstStyle/>
          <a:p>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EXPANDED </a:t>
            </a:r>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TRAINING OPTIONS</a:t>
            </a:r>
            <a:br>
              <a:rPr lang="en-US" dirty="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E2E59E6-A121-6931-1E15-53EE2A73CBB7}"/>
              </a:ext>
            </a:extLst>
          </p:cNvPr>
          <p:cNvSpPr>
            <a:spLocks noGrp="1"/>
          </p:cNvSpPr>
          <p:nvPr>
            <p:ph idx="1"/>
          </p:nvPr>
        </p:nvSpPr>
        <p:spPr>
          <a:xfrm>
            <a:off x="182879" y="1371600"/>
            <a:ext cx="8686800" cy="4114800"/>
          </a:xfrm>
        </p:spPr>
        <p:txBody>
          <a:bodyPr/>
          <a:lstStyle/>
          <a:p>
            <a:pPr marL="0" lvl="1" indent="0">
              <a:buNone/>
            </a:pPr>
            <a:r>
              <a:rPr lang="en-US" sz="2000" dirty="0">
                <a:solidFill>
                  <a:srgbClr val="492F92"/>
                </a:solidFill>
                <a:latin typeface="Verdana" panose="020B0604030504040204" pitchFamily="34" charset="0"/>
                <a:ea typeface="Verdana" panose="020B0604030504040204" pitchFamily="34" charset="0"/>
                <a:cs typeface="Times New Roman" panose="02020603050405020304" pitchFamily="18" charset="0"/>
              </a:rPr>
              <a:t>Procurement will now offer one-on-one procurement training for the following (upon request):</a:t>
            </a:r>
          </a:p>
          <a:p>
            <a:pPr marL="457200" indent="-228600"/>
            <a:r>
              <a:rPr lang="en-US" b="0" dirty="0">
                <a:solidFill>
                  <a:srgbClr val="492F92"/>
                </a:solidFill>
                <a:latin typeface="Verdana" panose="020B0604030504040204" pitchFamily="34" charset="0"/>
                <a:ea typeface="Verdana" panose="020B0604030504040204" pitchFamily="34" charset="0"/>
              </a:rPr>
              <a:t>  Requisition Training</a:t>
            </a:r>
          </a:p>
          <a:p>
            <a:pPr marL="457200" indent="-228600"/>
            <a:r>
              <a:rPr lang="en-US" b="0" dirty="0">
                <a:solidFill>
                  <a:srgbClr val="492F92"/>
                </a:solidFill>
                <a:latin typeface="Verdana" panose="020B0604030504040204" pitchFamily="34" charset="0"/>
                <a:ea typeface="Verdana" panose="020B0604030504040204" pitchFamily="34" charset="0"/>
              </a:rPr>
              <a:t>  Change Order Training</a:t>
            </a:r>
          </a:p>
          <a:p>
            <a:pPr marL="457200" indent="-228600"/>
            <a:r>
              <a:rPr lang="en-US" b="0" dirty="0">
                <a:solidFill>
                  <a:srgbClr val="492F92"/>
                </a:solidFill>
                <a:latin typeface="Verdana" panose="020B0604030504040204" pitchFamily="34" charset="0"/>
                <a:ea typeface="Verdana" panose="020B0604030504040204" pitchFamily="34" charset="0"/>
              </a:rPr>
              <a:t>  Receiving Invoices Training</a:t>
            </a:r>
          </a:p>
          <a:p>
            <a:pPr marL="457200" indent="-228600"/>
            <a:r>
              <a:rPr lang="en-US" b="0" dirty="0">
                <a:solidFill>
                  <a:srgbClr val="492F92"/>
                </a:solidFill>
                <a:latin typeface="Verdana" panose="020B0604030504040204" pitchFamily="34" charset="0"/>
                <a:ea typeface="Verdana" panose="020B0604030504040204" pitchFamily="34" charset="0"/>
              </a:rPr>
              <a:t>  P-Card Training</a:t>
            </a:r>
          </a:p>
          <a:p>
            <a:pPr marL="457200" indent="-228600"/>
            <a:r>
              <a:rPr lang="en-US" b="0" dirty="0">
                <a:solidFill>
                  <a:srgbClr val="492F92"/>
                </a:solidFill>
                <a:latin typeface="Verdana" panose="020B0604030504040204" pitchFamily="34" charset="0"/>
                <a:ea typeface="Verdana" panose="020B0604030504040204" pitchFamily="34" charset="0"/>
              </a:rPr>
              <a:t>  Expense Report Training</a:t>
            </a:r>
          </a:p>
        </p:txBody>
      </p:sp>
    </p:spTree>
    <p:extLst>
      <p:ext uri="{BB962C8B-B14F-4D97-AF65-F5344CB8AC3E}">
        <p14:creationId xmlns:p14="http://schemas.microsoft.com/office/powerpoint/2010/main" val="394953324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4EA77-6DED-144F-6092-F15AA443261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PURCHASING THRESHOLDS</a:t>
            </a:r>
          </a:p>
        </p:txBody>
      </p:sp>
      <p:graphicFrame>
        <p:nvGraphicFramePr>
          <p:cNvPr id="9" name="Table 8">
            <a:extLst>
              <a:ext uri="{FF2B5EF4-FFF2-40B4-BE49-F238E27FC236}">
                <a16:creationId xmlns:a16="http://schemas.microsoft.com/office/drawing/2014/main" id="{D6E81413-C37E-5894-3729-F07830AEB146}"/>
              </a:ext>
            </a:extLst>
          </p:cNvPr>
          <p:cNvGraphicFramePr>
            <a:graphicFrameLocks noGrp="1"/>
          </p:cNvGraphicFramePr>
          <p:nvPr>
            <p:extLst>
              <p:ext uri="{D42A27DB-BD31-4B8C-83A1-F6EECF244321}">
                <p14:modId xmlns:p14="http://schemas.microsoft.com/office/powerpoint/2010/main" val="3315145987"/>
              </p:ext>
            </p:extLst>
          </p:nvPr>
        </p:nvGraphicFramePr>
        <p:xfrm>
          <a:off x="1029050" y="1908728"/>
          <a:ext cx="6663655" cy="1854200"/>
        </p:xfrm>
        <a:graphic>
          <a:graphicData uri="http://schemas.openxmlformats.org/drawingml/2006/table">
            <a:tbl>
              <a:tblPr firstRow="1" bandRow="1">
                <a:tableStyleId>{5C22544A-7EE6-4342-B048-85BDC9FD1C3A}</a:tableStyleId>
              </a:tblPr>
              <a:tblGrid>
                <a:gridCol w="2221218">
                  <a:extLst>
                    <a:ext uri="{9D8B030D-6E8A-4147-A177-3AD203B41FA5}">
                      <a16:colId xmlns:a16="http://schemas.microsoft.com/office/drawing/2014/main" val="1255706951"/>
                    </a:ext>
                  </a:extLst>
                </a:gridCol>
                <a:gridCol w="2317063">
                  <a:extLst>
                    <a:ext uri="{9D8B030D-6E8A-4147-A177-3AD203B41FA5}">
                      <a16:colId xmlns:a16="http://schemas.microsoft.com/office/drawing/2014/main" val="633488602"/>
                    </a:ext>
                  </a:extLst>
                </a:gridCol>
                <a:gridCol w="2125374">
                  <a:extLst>
                    <a:ext uri="{9D8B030D-6E8A-4147-A177-3AD203B41FA5}">
                      <a16:colId xmlns:a16="http://schemas.microsoft.com/office/drawing/2014/main" val="41160080"/>
                    </a:ext>
                  </a:extLst>
                </a:gridCol>
              </a:tblGrid>
              <a:tr h="370840">
                <a:tc>
                  <a:txBody>
                    <a:bodyPr/>
                    <a:lstStyle/>
                    <a:p>
                      <a:r>
                        <a:rPr lang="en-US" sz="1400" dirty="0">
                          <a:latin typeface="Verdana" panose="020B0604030504040204" pitchFamily="34" charset="0"/>
                          <a:ea typeface="Verdana" panose="020B0604030504040204" pitchFamily="34" charset="0"/>
                        </a:rPr>
                        <a:t>Total spend</a:t>
                      </a:r>
                    </a:p>
                  </a:txBody>
                  <a:tcPr>
                    <a:solidFill>
                      <a:srgbClr val="492F92"/>
                    </a:solidFill>
                  </a:tcPr>
                </a:tc>
                <a:tc>
                  <a:txBody>
                    <a:bodyPr/>
                    <a:lstStyle/>
                    <a:p>
                      <a:r>
                        <a:rPr lang="en-US" sz="1400" dirty="0">
                          <a:latin typeface="Verdana" panose="020B0604030504040204" pitchFamily="34" charset="0"/>
                          <a:ea typeface="Verdana" panose="020B0604030504040204" pitchFamily="34" charset="0"/>
                        </a:rPr>
                        <a:t>Required # of quotes</a:t>
                      </a:r>
                    </a:p>
                  </a:txBody>
                  <a:tcPr>
                    <a:solidFill>
                      <a:srgbClr val="492F92"/>
                    </a:solidFill>
                  </a:tcPr>
                </a:tc>
                <a:tc>
                  <a:txBody>
                    <a:bodyPr/>
                    <a:lstStyle/>
                    <a:p>
                      <a:r>
                        <a:rPr lang="en-US" sz="1400" dirty="0">
                          <a:latin typeface="Verdana" panose="020B0604030504040204" pitchFamily="34" charset="0"/>
                          <a:ea typeface="Verdana" panose="020B0604030504040204" pitchFamily="34" charset="0"/>
                        </a:rPr>
                        <a:t>Type</a:t>
                      </a:r>
                    </a:p>
                  </a:txBody>
                  <a:tcPr>
                    <a:solidFill>
                      <a:srgbClr val="492F92"/>
                    </a:solidFill>
                  </a:tcPr>
                </a:tc>
                <a:extLst>
                  <a:ext uri="{0D108BD9-81ED-4DB2-BD59-A6C34878D82A}">
                    <a16:rowId xmlns:a16="http://schemas.microsoft.com/office/drawing/2014/main" val="2552060017"/>
                  </a:ext>
                </a:extLst>
              </a:tr>
              <a:tr h="370840">
                <a:tc>
                  <a:txBody>
                    <a:bodyPr/>
                    <a:lstStyle/>
                    <a:p>
                      <a:r>
                        <a:rPr lang="en-US" sz="1400" dirty="0">
                          <a:latin typeface="Verdana" panose="020B0604030504040204" pitchFamily="34" charset="0"/>
                          <a:ea typeface="Verdana" panose="020B0604030504040204" pitchFamily="34" charset="0"/>
                        </a:rPr>
                        <a:t>Under $10,000</a:t>
                      </a:r>
                    </a:p>
                  </a:txBody>
                  <a:tcPr/>
                </a:tc>
                <a:tc>
                  <a:txBody>
                    <a:bodyPr/>
                    <a:lstStyle/>
                    <a:p>
                      <a:r>
                        <a:rPr lang="en-US" sz="1400" dirty="0">
                          <a:latin typeface="Verdana" panose="020B0604030504040204" pitchFamily="34" charset="0"/>
                          <a:ea typeface="Verdana" panose="020B0604030504040204" pitchFamily="34" charset="0"/>
                        </a:rPr>
                        <a:t>One</a:t>
                      </a:r>
                    </a:p>
                  </a:txBody>
                  <a:tcPr/>
                </a:tc>
                <a:tc>
                  <a:txBody>
                    <a:bodyPr/>
                    <a:lstStyle/>
                    <a:p>
                      <a:r>
                        <a:rPr lang="en-US" sz="1400" dirty="0">
                          <a:latin typeface="Verdana" panose="020B0604030504040204" pitchFamily="34" charset="0"/>
                          <a:ea typeface="Verdana" panose="020B0604030504040204" pitchFamily="34" charset="0"/>
                        </a:rPr>
                        <a:t>Written or verbal</a:t>
                      </a:r>
                    </a:p>
                  </a:txBody>
                  <a:tcPr/>
                </a:tc>
                <a:extLst>
                  <a:ext uri="{0D108BD9-81ED-4DB2-BD59-A6C34878D82A}">
                    <a16:rowId xmlns:a16="http://schemas.microsoft.com/office/drawing/2014/main" val="2946611944"/>
                  </a:ext>
                </a:extLst>
              </a:tr>
              <a:tr h="370840">
                <a:tc>
                  <a:txBody>
                    <a:bodyPr/>
                    <a:lstStyle/>
                    <a:p>
                      <a:r>
                        <a:rPr lang="en-US" sz="1400" dirty="0">
                          <a:latin typeface="Verdana" panose="020B0604030504040204" pitchFamily="34" charset="0"/>
                          <a:ea typeface="Verdana" panose="020B0604030504040204" pitchFamily="34" charset="0"/>
                        </a:rPr>
                        <a:t>$10,000 - $75,000</a:t>
                      </a:r>
                    </a:p>
                  </a:txBody>
                  <a:tcPr/>
                </a:tc>
                <a:tc>
                  <a:txBody>
                    <a:bodyPr/>
                    <a:lstStyle/>
                    <a:p>
                      <a:r>
                        <a:rPr lang="en-US" sz="1400" dirty="0">
                          <a:latin typeface="Verdana" panose="020B0604030504040204" pitchFamily="34" charset="0"/>
                          <a:ea typeface="Verdana" panose="020B0604030504040204" pitchFamily="34" charset="0"/>
                        </a:rPr>
                        <a:t>Two</a:t>
                      </a:r>
                    </a:p>
                  </a:txBody>
                  <a:tcPr/>
                </a:tc>
                <a:tc>
                  <a:txBody>
                    <a:bodyPr/>
                    <a:lstStyle/>
                    <a:p>
                      <a:r>
                        <a:rPr lang="en-US" sz="1400" dirty="0">
                          <a:latin typeface="Verdana" panose="020B0604030504040204" pitchFamily="34" charset="0"/>
                          <a:ea typeface="Verdana" panose="020B0604030504040204" pitchFamily="34" charset="0"/>
                        </a:rPr>
                        <a:t>Written</a:t>
                      </a:r>
                    </a:p>
                  </a:txBody>
                  <a:tcPr/>
                </a:tc>
                <a:extLst>
                  <a:ext uri="{0D108BD9-81ED-4DB2-BD59-A6C34878D82A}">
                    <a16:rowId xmlns:a16="http://schemas.microsoft.com/office/drawing/2014/main" val="772165762"/>
                  </a:ext>
                </a:extLst>
              </a:tr>
              <a:tr h="370840">
                <a:tc>
                  <a:txBody>
                    <a:bodyPr/>
                    <a:lstStyle/>
                    <a:p>
                      <a:r>
                        <a:rPr lang="en-US" sz="1400" dirty="0">
                          <a:latin typeface="Verdana" panose="020B0604030504040204" pitchFamily="34" charset="0"/>
                          <a:ea typeface="Verdana" panose="020B0604030504040204" pitchFamily="34" charset="0"/>
                        </a:rPr>
                        <a:t>$75,001 - $149,999</a:t>
                      </a:r>
                    </a:p>
                  </a:txBody>
                  <a:tcPr/>
                </a:tc>
                <a:tc>
                  <a:txBody>
                    <a:bodyPr/>
                    <a:lstStyle/>
                    <a:p>
                      <a:r>
                        <a:rPr lang="en-US" sz="1400" dirty="0">
                          <a:latin typeface="Verdana" panose="020B0604030504040204" pitchFamily="34" charset="0"/>
                          <a:ea typeface="Verdana" panose="020B0604030504040204" pitchFamily="34" charset="0"/>
                        </a:rPr>
                        <a:t>Three</a:t>
                      </a:r>
                    </a:p>
                  </a:txBody>
                  <a:tcPr/>
                </a:tc>
                <a:tc>
                  <a:txBody>
                    <a:bodyPr/>
                    <a:lstStyle/>
                    <a:p>
                      <a:r>
                        <a:rPr lang="en-US" sz="1400" dirty="0">
                          <a:latin typeface="Verdana" panose="020B0604030504040204" pitchFamily="34" charset="0"/>
                          <a:ea typeface="Verdana" panose="020B0604030504040204" pitchFamily="34" charset="0"/>
                        </a:rPr>
                        <a:t>Written</a:t>
                      </a:r>
                    </a:p>
                  </a:txBody>
                  <a:tcPr/>
                </a:tc>
                <a:extLst>
                  <a:ext uri="{0D108BD9-81ED-4DB2-BD59-A6C34878D82A}">
                    <a16:rowId xmlns:a16="http://schemas.microsoft.com/office/drawing/2014/main" val="2539561681"/>
                  </a:ext>
                </a:extLst>
              </a:tr>
              <a:tr h="370840">
                <a:tc>
                  <a:txBody>
                    <a:bodyPr/>
                    <a:lstStyle/>
                    <a:p>
                      <a:r>
                        <a:rPr lang="en-US" sz="1400" dirty="0">
                          <a:latin typeface="Verdana" panose="020B0604030504040204" pitchFamily="34" charset="0"/>
                          <a:ea typeface="Verdana" panose="020B0604030504040204" pitchFamily="34" charset="0"/>
                        </a:rPr>
                        <a:t>$150,000 +</a:t>
                      </a:r>
                    </a:p>
                  </a:txBody>
                  <a:tcPr/>
                </a:tc>
                <a:tc>
                  <a:txBody>
                    <a:bodyPr/>
                    <a:lstStyle/>
                    <a:p>
                      <a:r>
                        <a:rPr lang="en-US" sz="1400" b="0" dirty="0">
                          <a:latin typeface="Verdana" panose="020B0604030504040204" pitchFamily="34" charset="0"/>
                          <a:ea typeface="Verdana" panose="020B0604030504040204" pitchFamily="34" charset="0"/>
                        </a:rPr>
                        <a:t>Formal Solicitation</a:t>
                      </a:r>
                      <a:endParaRPr lang="en-US" sz="1400" dirty="0">
                        <a:latin typeface="Verdana" panose="020B0604030504040204" pitchFamily="34" charset="0"/>
                        <a:ea typeface="Verdana" panose="020B0604030504040204" pitchFamily="34" charset="0"/>
                      </a:endParaRPr>
                    </a:p>
                  </a:txBody>
                  <a:tcPr/>
                </a:tc>
                <a:tc>
                  <a:txBody>
                    <a:bodyPr/>
                    <a:lstStyle/>
                    <a:p>
                      <a:r>
                        <a:rPr lang="en-US" sz="1400" dirty="0">
                          <a:latin typeface="Verdana" panose="020B0604030504040204" pitchFamily="34" charset="0"/>
                          <a:ea typeface="Verdana" panose="020B0604030504040204" pitchFamily="34" charset="0"/>
                        </a:rPr>
                        <a:t>RFP, ITN, ITB etc.</a:t>
                      </a:r>
                    </a:p>
                  </a:txBody>
                  <a:tcPr/>
                </a:tc>
                <a:extLst>
                  <a:ext uri="{0D108BD9-81ED-4DB2-BD59-A6C34878D82A}">
                    <a16:rowId xmlns:a16="http://schemas.microsoft.com/office/drawing/2014/main" val="1213427962"/>
                  </a:ext>
                </a:extLst>
              </a:tr>
            </a:tbl>
          </a:graphicData>
        </a:graphic>
      </p:graphicFrame>
      <p:sp>
        <p:nvSpPr>
          <p:cNvPr id="11" name="Content Placeholder 10">
            <a:extLst>
              <a:ext uri="{FF2B5EF4-FFF2-40B4-BE49-F238E27FC236}">
                <a16:creationId xmlns:a16="http://schemas.microsoft.com/office/drawing/2014/main" id="{610B9816-7FDD-E5EE-00F5-6D76CA3C35D9}"/>
              </a:ext>
            </a:extLst>
          </p:cNvPr>
          <p:cNvSpPr>
            <a:spLocks noGrp="1"/>
          </p:cNvSpPr>
          <p:nvPr>
            <p:ph idx="1"/>
          </p:nvPr>
        </p:nvSpPr>
        <p:spPr>
          <a:xfrm>
            <a:off x="182880" y="1371600"/>
            <a:ext cx="8686800" cy="1371600"/>
          </a:xfrm>
        </p:spPr>
        <p:txBody>
          <a:bodyPr/>
          <a:lstStyle/>
          <a:p>
            <a:pPr marL="0" indent="0">
              <a:buNone/>
            </a:pPr>
            <a:r>
              <a:rPr lang="en-US" b="0" dirty="0">
                <a:latin typeface="Verdana" panose="020B0604030504040204" pitchFamily="34" charset="0"/>
                <a:ea typeface="Verdana" panose="020B0604030504040204" pitchFamily="34" charset="0"/>
              </a:rPr>
              <a:t>New Purchasing thresholds to go in effect November 1</a:t>
            </a:r>
            <a:r>
              <a:rPr lang="en-US" b="0" baseline="30000" dirty="0">
                <a:latin typeface="Verdana" panose="020B0604030504040204" pitchFamily="34" charset="0"/>
                <a:ea typeface="Verdana" panose="020B0604030504040204" pitchFamily="34" charset="0"/>
              </a:rPr>
              <a:t>st</a:t>
            </a:r>
            <a:r>
              <a:rPr lang="en-US" b="0" dirty="0">
                <a:latin typeface="Verdana" panose="020B0604030504040204" pitchFamily="34" charset="0"/>
                <a:ea typeface="Verdana" panose="020B0604030504040204" pitchFamily="34" charset="0"/>
              </a:rPr>
              <a:t> 2023</a:t>
            </a:r>
          </a:p>
          <a:p>
            <a:pPr marL="0" indent="0">
              <a:buNone/>
            </a:pPr>
            <a:endParaRPr lang="en-US" dirty="0">
              <a:latin typeface="Verdana" panose="020B0604030504040204" pitchFamily="34" charset="0"/>
              <a:ea typeface="Verdana" panose="020B060403050404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6028E606-01AF-46C6-163E-787C099057C2}"/>
              </a:ext>
            </a:extLst>
          </p:cNvPr>
          <p:cNvSpPr txBox="1"/>
          <p:nvPr/>
        </p:nvSpPr>
        <p:spPr>
          <a:xfrm>
            <a:off x="182880" y="3931920"/>
            <a:ext cx="8686800" cy="2306785"/>
          </a:xfrm>
          <a:prstGeom prst="rect">
            <a:avLst/>
          </a:prstGeom>
          <a:noFill/>
        </p:spPr>
        <p:txBody>
          <a:bodyPr wrap="square">
            <a:spAutoFit/>
          </a:bodyPr>
          <a:lstStyle/>
          <a:p>
            <a:pPr marL="0" indent="0">
              <a:buNone/>
            </a:pPr>
            <a:r>
              <a:rPr lang="en-US" b="1" dirty="0">
                <a:solidFill>
                  <a:srgbClr val="542E8E"/>
                </a:solidFill>
                <a:latin typeface="Verdana" panose="020B0604030504040204" pitchFamily="34" charset="0"/>
                <a:ea typeface="Verdana" panose="020B0604030504040204" pitchFamily="34" charset="0"/>
              </a:rPr>
              <a:t>Please Note: </a:t>
            </a:r>
          </a:p>
          <a:p>
            <a:pPr marL="285750" indent="-285750">
              <a:lnSpc>
                <a:spcPct val="114000"/>
              </a:lnSpc>
              <a:buFont typeface="Arial" panose="020B0604020202020204" pitchFamily="34" charset="0"/>
              <a:buChar char="•"/>
            </a:pPr>
            <a:r>
              <a:rPr lang="en-US" sz="1600" dirty="0">
                <a:solidFill>
                  <a:srgbClr val="542E8E"/>
                </a:solidFill>
                <a:latin typeface="Verdana" panose="020B0604030504040204" pitchFamily="34" charset="0"/>
                <a:ea typeface="Verdana" panose="020B0604030504040204" pitchFamily="34" charset="0"/>
              </a:rPr>
              <a:t>If you need assistance obtaining quotes, the Procurement Department can issue a Request for Quote for you.</a:t>
            </a:r>
          </a:p>
          <a:p>
            <a:pPr marL="285750" indent="-285750">
              <a:lnSpc>
                <a:spcPct val="114000"/>
              </a:lnSpc>
              <a:buFont typeface="Arial" panose="020B0604020202020204" pitchFamily="34" charset="0"/>
              <a:buChar char="•"/>
            </a:pPr>
            <a:r>
              <a:rPr lang="en-US" sz="1600" dirty="0">
                <a:solidFill>
                  <a:srgbClr val="542E8E"/>
                </a:solidFill>
                <a:latin typeface="Verdana" panose="020B0604030504040204" pitchFamily="34" charset="0"/>
                <a:ea typeface="Verdana" panose="020B0604030504040204" pitchFamily="34" charset="0"/>
              </a:rPr>
              <a:t>At no time can the purchase of goods and/or services be split and/or divided to avoid the requirement of the applicable procurement process.</a:t>
            </a:r>
          </a:p>
          <a:p>
            <a:pPr marL="285750" indent="-285750">
              <a:lnSpc>
                <a:spcPct val="114000"/>
              </a:lnSpc>
              <a:buFont typeface="Arial" panose="020B0604020202020204" pitchFamily="34" charset="0"/>
              <a:buChar char="•"/>
            </a:pPr>
            <a:r>
              <a:rPr lang="en-US" sz="1600" dirty="0">
                <a:solidFill>
                  <a:srgbClr val="542E8E"/>
                </a:solidFill>
                <a:latin typeface="Verdana" panose="020B0604030504040204" pitchFamily="34" charset="0"/>
                <a:ea typeface="Verdana" panose="020B0604030504040204" pitchFamily="34" charset="0"/>
              </a:rPr>
              <a:t>If deemed to be in the best interest of the University, the Procurement Department reserves the right to issue a formal solicitation regardless of the dollar amount. </a:t>
            </a:r>
          </a:p>
        </p:txBody>
      </p:sp>
    </p:spTree>
    <p:extLst>
      <p:ext uri="{BB962C8B-B14F-4D97-AF65-F5344CB8AC3E}">
        <p14:creationId xmlns:p14="http://schemas.microsoft.com/office/powerpoint/2010/main" val="327235320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02678C-17CC-9F0B-90D3-04C9E6AB3ABB}"/>
              </a:ext>
            </a:extLst>
          </p:cNvPr>
          <p:cNvSpPr>
            <a:spLocks noGrp="1"/>
          </p:cNvSpPr>
          <p:nvPr>
            <p:ph idx="1"/>
          </p:nvPr>
        </p:nvSpPr>
        <p:spPr>
          <a:xfrm>
            <a:off x="530591" y="1451986"/>
            <a:ext cx="8082815" cy="4114800"/>
          </a:xfrm>
        </p:spPr>
        <p:txBody>
          <a:bodyPr/>
          <a:lstStyle/>
          <a:p>
            <a:pPr lvl="1">
              <a:lnSpc>
                <a:spcPct val="150000"/>
              </a:lnSpc>
              <a:buFont typeface="Arial" panose="020B0604020202020204" pitchFamily="34" charset="0"/>
              <a:buChar char="•"/>
            </a:pPr>
            <a:endParaRPr lang="en-US" sz="1800" dirty="0">
              <a:solidFill>
                <a:schemeClr val="accent6">
                  <a:lumMod val="75000"/>
                  <a:lumOff val="25000"/>
                </a:schemeClr>
              </a:solidFill>
              <a:latin typeface="+mn-lt"/>
            </a:endParaRPr>
          </a:p>
          <a:p>
            <a:pPr lvl="1"/>
            <a:endParaRPr lang="en-US" dirty="0">
              <a:latin typeface="+mn-lt"/>
            </a:endParaRPr>
          </a:p>
        </p:txBody>
      </p:sp>
      <p:sp>
        <p:nvSpPr>
          <p:cNvPr id="3" name="Title 2">
            <a:extLst>
              <a:ext uri="{FF2B5EF4-FFF2-40B4-BE49-F238E27FC236}">
                <a16:creationId xmlns:a16="http://schemas.microsoft.com/office/drawing/2014/main" id="{558101D5-F8AB-5D27-2370-25E2A86DCCAB}"/>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Supplier REGISTRATION</a:t>
            </a:r>
            <a:endParaRPr lang="en-US" dirty="0">
              <a:latin typeface="Verdana" panose="020B0604030504040204" pitchFamily="34" charset="0"/>
              <a:ea typeface="Verdana" panose="020B0604030504040204" pitchFamily="34" charset="0"/>
            </a:endParaRPr>
          </a:p>
        </p:txBody>
      </p:sp>
      <p:sp>
        <p:nvSpPr>
          <p:cNvPr id="5" name="Content Placeholder 2">
            <a:extLst>
              <a:ext uri="{FF2B5EF4-FFF2-40B4-BE49-F238E27FC236}">
                <a16:creationId xmlns:a16="http://schemas.microsoft.com/office/drawing/2014/main" id="{A022B94A-761B-3CBA-18E1-E58FC98C89F2}"/>
              </a:ext>
            </a:extLst>
          </p:cNvPr>
          <p:cNvSpPr txBox="1">
            <a:spLocks/>
          </p:cNvSpPr>
          <p:nvPr/>
        </p:nvSpPr>
        <p:spPr bwMode="auto">
          <a:xfrm>
            <a:off x="182880" y="1371600"/>
            <a:ext cx="86868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000" b="1">
                <a:solidFill>
                  <a:srgbClr val="542E8E"/>
                </a:solidFill>
                <a:latin typeface="Verdana" charset="0"/>
                <a:ea typeface="Verdana" charset="0"/>
                <a:cs typeface="Verdana" charset="0"/>
              </a:defRPr>
            </a:lvl1pPr>
            <a:lvl2pPr marL="742950" indent="-285750" algn="l" rtl="0" eaLnBrk="1" fontAlgn="base" hangingPunct="1">
              <a:spcBef>
                <a:spcPct val="20000"/>
              </a:spcBef>
              <a:spcAft>
                <a:spcPct val="0"/>
              </a:spcAft>
              <a:buChar char="–"/>
              <a:defRPr sz="1400">
                <a:solidFill>
                  <a:srgbClr val="000000"/>
                </a:solidFill>
                <a:latin typeface="Verdana" charset="0"/>
                <a:ea typeface="Verdana" charset="0"/>
                <a:cs typeface="Verdana" charset="0"/>
              </a:defRPr>
            </a:lvl2pPr>
            <a:lvl3pPr marL="1143000" indent="-228600" algn="l" rtl="0" eaLnBrk="1" fontAlgn="base" hangingPunct="1">
              <a:spcBef>
                <a:spcPct val="20000"/>
              </a:spcBef>
              <a:spcAft>
                <a:spcPct val="0"/>
              </a:spcAft>
              <a:buFont typeface="Times New Roman" pitchFamily="18" charset="0"/>
              <a:buChar char="−"/>
              <a:defRPr sz="1200">
                <a:solidFill>
                  <a:schemeClr val="tx1"/>
                </a:solidFill>
                <a:latin typeface="Verdana" charset="0"/>
                <a:ea typeface="Verdana" charset="0"/>
                <a:cs typeface="Verdana" charset="0"/>
              </a:defRPr>
            </a:lvl3pPr>
            <a:lvl4pPr marL="1371600" indent="0" algn="l" rtl="0" eaLnBrk="1" fontAlgn="base" hangingPunct="1">
              <a:spcBef>
                <a:spcPct val="20000"/>
              </a:spcBef>
              <a:spcAft>
                <a:spcPct val="0"/>
              </a:spcAft>
              <a:buNone/>
              <a:defRPr sz="1200">
                <a:solidFill>
                  <a:schemeClr val="tx1"/>
                </a:solidFill>
                <a:latin typeface="Arial" pitchFamily="34" charset="0"/>
              </a:defRPr>
            </a:lvl4pPr>
            <a:lvl5pPr marL="1828800" indent="0" algn="l" rtl="0" eaLnBrk="1" fontAlgn="base" hangingPunct="1">
              <a:spcBef>
                <a:spcPct val="20000"/>
              </a:spcBef>
              <a:spcAft>
                <a:spcPct val="0"/>
              </a:spcAft>
              <a:buNone/>
              <a:defRPr sz="1000">
                <a:solidFill>
                  <a:schemeClr val="tx1"/>
                </a:solidFill>
                <a:latin typeface="Arial" pitchFamily="34" charset="0"/>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a:lstStyle>
          <a:p>
            <a:r>
              <a:rPr lang="en-US" b="0" kern="0" dirty="0">
                <a:latin typeface="Verdana" panose="020B0604030504040204" pitchFamily="34" charset="0"/>
                <a:ea typeface="Verdana" panose="020B0604030504040204" pitchFamily="34" charset="0"/>
                <a:cs typeface="Times New Roman" panose="02020603050405020304" pitchFamily="18" charset="0"/>
              </a:rPr>
              <a:t>To do business with Florida Poly, a supplier must “be in the system” by first registering in Workday for Purchase Order (PO) issuance, invoicing,  payments, etc.</a:t>
            </a:r>
          </a:p>
          <a:p>
            <a:endParaRPr lang="en-US" b="0" kern="0" dirty="0">
              <a:latin typeface="Verdana" panose="020B0604030504040204" pitchFamily="34" charset="0"/>
              <a:ea typeface="Verdana" panose="020B0604030504040204" pitchFamily="34" charset="0"/>
              <a:cs typeface="Times New Roman" panose="02020603050405020304" pitchFamily="18" charset="0"/>
            </a:endParaRPr>
          </a:p>
          <a:p>
            <a:r>
              <a:rPr lang="en-US" b="0" kern="0" dirty="0">
                <a:latin typeface="Verdana" panose="020B0604030504040204" pitchFamily="34" charset="0"/>
                <a:ea typeface="Verdana" panose="020B0604030504040204" pitchFamily="34" charset="0"/>
                <a:cs typeface="Times New Roman" panose="02020603050405020304" pitchFamily="18" charset="0"/>
              </a:rPr>
              <a:t>The link to register suppliers is available to suppliers upon request via </a:t>
            </a:r>
            <a:r>
              <a:rPr lang="en-US" b="0" kern="0" dirty="0">
                <a:latin typeface="Verdana" panose="020B0604030504040204" pitchFamily="34" charset="0"/>
                <a:ea typeface="Verdana" panose="020B0604030504040204" pitchFamily="34" charset="0"/>
                <a:cs typeface="Times New Roman" panose="02020603050405020304" pitchFamily="18" charset="0"/>
                <a:hlinkClick r:id="rId3"/>
              </a:rPr>
              <a:t>Procurement@floridapoly.edu</a:t>
            </a:r>
            <a:r>
              <a:rPr lang="en-US" b="0" kern="0" dirty="0">
                <a:latin typeface="Verdana" panose="020B0604030504040204" pitchFamily="34" charset="0"/>
                <a:ea typeface="Verdana" panose="020B0604030504040204" pitchFamily="34" charset="0"/>
                <a:cs typeface="Times New Roman" panose="02020603050405020304" pitchFamily="18" charset="0"/>
              </a:rPr>
              <a:t> but not available via the Florida Poly website</a:t>
            </a:r>
          </a:p>
          <a:p>
            <a:endParaRPr lang="en-US" b="0" kern="0" dirty="0">
              <a:latin typeface="Verdana" panose="020B0604030504040204" pitchFamily="34" charset="0"/>
              <a:ea typeface="Verdana" panose="020B0604030504040204" pitchFamily="34" charset="0"/>
              <a:cs typeface="Times New Roman" panose="02020603050405020304" pitchFamily="18" charset="0"/>
            </a:endParaRPr>
          </a:p>
          <a:p>
            <a:r>
              <a:rPr lang="en-US" b="0" kern="0" dirty="0">
                <a:latin typeface="Verdana" panose="020B0604030504040204" pitchFamily="34" charset="0"/>
                <a:ea typeface="Verdana" panose="020B0604030504040204" pitchFamily="34" charset="0"/>
                <a:cs typeface="Times New Roman" panose="02020603050405020304" pitchFamily="18" charset="0"/>
              </a:rPr>
              <a:t>This link is a private link to ensure we only register suppliers we intend to do business with and as another layer of data security</a:t>
            </a:r>
          </a:p>
          <a:p>
            <a:endParaRPr lang="en-US" b="0" kern="0" dirty="0">
              <a:latin typeface="Verdana" panose="020B0604030504040204" pitchFamily="34" charset="0"/>
              <a:ea typeface="Verdana" panose="020B0604030504040204" pitchFamily="34" charset="0"/>
              <a:cs typeface="Times New Roman" panose="02020603050405020304" pitchFamily="18" charset="0"/>
            </a:endParaRPr>
          </a:p>
          <a:p>
            <a:r>
              <a:rPr lang="en-US" b="0" kern="0" dirty="0">
                <a:latin typeface="Verdana" panose="020B0604030504040204" pitchFamily="34" charset="0"/>
                <a:ea typeface="Verdana" panose="020B0604030504040204" pitchFamily="34" charset="0"/>
                <a:cs typeface="Times New Roman" panose="02020603050405020304" pitchFamily="18" charset="0"/>
              </a:rPr>
              <a:t>If a supplier is indicating registration issues, please contact Procurement.</a:t>
            </a:r>
          </a:p>
          <a:p>
            <a:endParaRPr lang="en-US" b="0" kern="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6348562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487767-E22A-1F3D-DDEB-1B3BF84D5DB3}"/>
              </a:ext>
            </a:extLst>
          </p:cNvPr>
          <p:cNvSpPr>
            <a:spLocks noGrp="1"/>
          </p:cNvSpPr>
          <p:nvPr>
            <p:ph idx="1"/>
          </p:nvPr>
        </p:nvSpPr>
        <p:spPr>
          <a:xfrm>
            <a:off x="182880" y="1371600"/>
            <a:ext cx="8686800" cy="4114800"/>
          </a:xfrm>
        </p:spPr>
        <p:txBody>
          <a:bodyPr/>
          <a:lstStyle/>
          <a:p>
            <a:pPr marL="0" indent="0">
              <a:buNone/>
            </a:pPr>
            <a:r>
              <a:rPr lang="en-US" dirty="0">
                <a:latin typeface="Verdana" panose="020B0604030504040204" pitchFamily="34" charset="0"/>
                <a:ea typeface="Verdana" panose="020B0604030504040204" pitchFamily="34" charset="0"/>
                <a:cs typeface="Times New Roman" panose="02020603050405020304" pitchFamily="18" charset="0"/>
              </a:rPr>
              <a:t>What if a good/service is unavailable through one of our existing contracts?</a:t>
            </a:r>
          </a:p>
          <a:p>
            <a:pPr>
              <a:lnSpc>
                <a:spcPct val="114000"/>
              </a:lnSpc>
            </a:pPr>
            <a:r>
              <a:rPr lang="en-US" b="0" dirty="0">
                <a:latin typeface="Verdana" panose="020B0604030504040204" pitchFamily="34" charset="0"/>
                <a:ea typeface="Verdana" panose="020B0604030504040204" pitchFamily="34" charset="0"/>
                <a:cs typeface="Times New Roman" panose="02020603050405020304" pitchFamily="18" charset="0"/>
              </a:rPr>
              <a:t>Other suppliers can be used if the good/service is unavailable under a current University contract.</a:t>
            </a:r>
          </a:p>
          <a:p>
            <a:pPr marL="0" indent="0">
              <a:lnSpc>
                <a:spcPct val="114000"/>
              </a:lnSpc>
              <a:buNone/>
            </a:pPr>
            <a:endParaRPr lang="en-US" sz="1200"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pPr>
            <a:r>
              <a:rPr lang="en-US" b="0" dirty="0">
                <a:latin typeface="Verdana" panose="020B0604030504040204" pitchFamily="34" charset="0"/>
                <a:ea typeface="Verdana" panose="020B0604030504040204" pitchFamily="34" charset="0"/>
                <a:cs typeface="Times New Roman" panose="02020603050405020304" pitchFamily="18" charset="0"/>
              </a:rPr>
              <a:t>Procurement is aware of many purchasing options through both state and public consortia. In these cases, we may drive your buying there because of the many benefits they can provide to the University. Alternatively, we can source through another university.</a:t>
            </a:r>
          </a:p>
          <a:p>
            <a:pPr marL="0" indent="0">
              <a:lnSpc>
                <a:spcPct val="114000"/>
              </a:lnSpc>
              <a:buNone/>
            </a:pPr>
            <a:endParaRPr lang="en-US" sz="1200"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pPr>
            <a:r>
              <a:rPr lang="en-US" b="0" dirty="0">
                <a:latin typeface="Verdana" panose="020B0604030504040204" pitchFamily="34" charset="0"/>
                <a:ea typeface="Verdana" panose="020B0604030504040204" pitchFamily="34" charset="0"/>
                <a:cs typeface="Times New Roman" panose="02020603050405020304" pitchFamily="18" charset="0"/>
              </a:rPr>
              <a:t>Goods/or services desired along with lead time and other factors, will help drive Procurement’s recommendation of what sourcing mechanism will best fit the needs of the University.</a:t>
            </a:r>
          </a:p>
          <a:p>
            <a:endParaRPr lang="en-US" b="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b="0" dirty="0">
              <a:latin typeface="Verdana" panose="020B0604030504040204" pitchFamily="34" charset="0"/>
              <a:ea typeface="Verdana" panose="020B060403050404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A8C94842-8DDE-604A-973B-D4DD654D2B21}"/>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     </a:t>
            </a:r>
            <a:br>
              <a:rPr lang="en-US" cap="all" dirty="0">
                <a:latin typeface="Verdana" panose="020B0604030504040204" pitchFamily="34" charset="0"/>
                <a:ea typeface="Verdana" panose="020B0604030504040204" pitchFamily="34" charset="0"/>
              </a:rPr>
            </a:br>
            <a:r>
              <a:rPr lang="en-US" cap="all" dirty="0">
                <a:latin typeface="Verdana" panose="020B0604030504040204" pitchFamily="34" charset="0"/>
                <a:ea typeface="Verdana" panose="020B0604030504040204" pitchFamily="34" charset="0"/>
              </a:rPr>
              <a:t>EXISTING Contracts </a:t>
            </a:r>
            <a:br>
              <a:rPr lang="en-US" cap="all" dirty="0">
                <a:latin typeface="Verdana" panose="020B0604030504040204" pitchFamily="34" charset="0"/>
                <a:ea typeface="Verdana" panose="020B0604030504040204" pitchFamily="34" charset="0"/>
              </a:rPr>
            </a:br>
            <a:r>
              <a:rPr lang="en-US" cap="all"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56736847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C94842-8DDE-604A-973B-D4DD654D2B21}"/>
              </a:ext>
            </a:extLst>
          </p:cNvPr>
          <p:cNvSpPr>
            <a:spLocks noGrp="1"/>
          </p:cNvSpPr>
          <p:nvPr>
            <p:ph type="title"/>
          </p:nvPr>
        </p:nvSpPr>
        <p:spPr/>
        <p:txBody>
          <a:bodyPr/>
          <a:lstStyle/>
          <a:p>
            <a:r>
              <a:rPr lang="en-US" cap="all" dirty="0">
                <a:latin typeface="Verdana" panose="020B0604030504040204" pitchFamily="34" charset="0"/>
                <a:ea typeface="Verdana" panose="020B0604030504040204" pitchFamily="34" charset="0"/>
              </a:rPr>
              <a:t>     </a:t>
            </a:r>
            <a:br>
              <a:rPr lang="en-US" cap="all" dirty="0">
                <a:latin typeface="Verdana" panose="020B0604030504040204" pitchFamily="34" charset="0"/>
                <a:ea typeface="Verdana" panose="020B0604030504040204" pitchFamily="34" charset="0"/>
              </a:rPr>
            </a:br>
            <a:r>
              <a:rPr lang="en-US" cap="all" dirty="0">
                <a:latin typeface="Verdana" panose="020B0604030504040204" pitchFamily="34" charset="0"/>
                <a:ea typeface="Verdana" panose="020B0604030504040204" pitchFamily="34" charset="0"/>
              </a:rPr>
              <a:t>EXISTING Contracts </a:t>
            </a:r>
            <a:br>
              <a:rPr lang="en-US" cap="all" dirty="0">
                <a:latin typeface="Verdana" panose="020B0604030504040204" pitchFamily="34" charset="0"/>
                <a:ea typeface="Verdana" panose="020B0604030504040204" pitchFamily="34" charset="0"/>
              </a:rPr>
            </a:br>
            <a:r>
              <a:rPr lang="en-US" cap="all" dirty="0">
                <a:latin typeface="Verdana" panose="020B0604030504040204" pitchFamily="34" charset="0"/>
                <a:ea typeface="Verdana" panose="020B0604030504040204" pitchFamily="34" charset="0"/>
              </a:rPr>
              <a:t> </a:t>
            </a:r>
          </a:p>
        </p:txBody>
      </p:sp>
      <p:sp>
        <p:nvSpPr>
          <p:cNvPr id="7" name="TextBox 6">
            <a:extLst>
              <a:ext uri="{FF2B5EF4-FFF2-40B4-BE49-F238E27FC236}">
                <a16:creationId xmlns:a16="http://schemas.microsoft.com/office/drawing/2014/main" id="{A0F2CD6E-0BA2-CC18-F1C9-1AC7103D7C07}"/>
              </a:ext>
            </a:extLst>
          </p:cNvPr>
          <p:cNvSpPr txBox="1"/>
          <p:nvPr/>
        </p:nvSpPr>
        <p:spPr>
          <a:xfrm>
            <a:off x="182880" y="1371600"/>
            <a:ext cx="8686800" cy="4349204"/>
          </a:xfrm>
          <a:prstGeom prst="rect">
            <a:avLst/>
          </a:prstGeom>
          <a:noFill/>
        </p:spPr>
        <p:txBody>
          <a:bodyPr wrap="square">
            <a:spAutoFit/>
          </a:bodyPr>
          <a:lstStyle/>
          <a:p>
            <a:pPr marR="0">
              <a:lnSpc>
                <a:spcPct val="107000"/>
              </a:lnSpc>
              <a:spcBef>
                <a:spcPts val="0"/>
              </a:spcBef>
              <a:spcAft>
                <a:spcPts val="800"/>
              </a:spcAft>
            </a:pPr>
            <a:r>
              <a:rPr lang="en-US" sz="2000" b="1" dirty="0">
                <a:solidFill>
                  <a:srgbClr val="492F92"/>
                </a:solidFill>
                <a:effectLst/>
                <a:latin typeface="Verdana" panose="020B0604030504040204" pitchFamily="34" charset="0"/>
                <a:ea typeface="Verdana" panose="020B0604030504040204" pitchFamily="34" charset="0"/>
                <a:cs typeface="Times New Roman" panose="02020603050405020304" pitchFamily="18" charset="0"/>
              </a:rPr>
              <a:t>Can we buy an item online if the pricing is better? </a:t>
            </a:r>
          </a:p>
          <a:p>
            <a:pPr marL="347472" lvl="1" indent="-342900">
              <a:lnSpc>
                <a:spcPct val="114000"/>
              </a:lnSpc>
              <a:spcBef>
                <a:spcPts val="0"/>
              </a:spcBef>
              <a:spcAft>
                <a:spcPts val="0"/>
              </a:spcAft>
              <a:buFont typeface="Arial" panose="020B0604020202020204" pitchFamily="34" charset="0"/>
              <a:buChar char="•"/>
            </a:pPr>
            <a:r>
              <a:rPr lang="en-US" sz="2000" dirty="0">
                <a:solidFill>
                  <a:srgbClr val="492F92"/>
                </a:solidFill>
                <a:effectLst/>
                <a:latin typeface="Verdana" panose="020B0604030504040204" pitchFamily="34" charset="0"/>
                <a:ea typeface="Verdana" panose="020B0604030504040204" pitchFamily="34" charset="0"/>
                <a:cs typeface="Times New Roman" panose="02020603050405020304" pitchFamily="18" charset="0"/>
              </a:rPr>
              <a:t>We understand that there will be instances in which this will occur, and we are sensitive to budget constraints. However, the already negotiated contracts' success is based on spending and utilization by the entire university community. </a:t>
            </a:r>
          </a:p>
          <a:p>
            <a:pPr marL="347472" lvl="1" indent="-342900">
              <a:lnSpc>
                <a:spcPct val="114000"/>
              </a:lnSpc>
              <a:spcBef>
                <a:spcPts val="0"/>
              </a:spcBef>
              <a:spcAft>
                <a:spcPts val="0"/>
              </a:spcAft>
              <a:buFont typeface="Arial" panose="020B0604020202020204" pitchFamily="34" charset="0"/>
              <a:buChar char="•"/>
            </a:pPr>
            <a:endParaRPr lang="en-US" sz="2000" dirty="0">
              <a:solidFill>
                <a:srgbClr val="492F92"/>
              </a:solidFill>
              <a:effectLst/>
              <a:latin typeface="Verdana" panose="020B0604030504040204" pitchFamily="34" charset="0"/>
              <a:ea typeface="Verdana" panose="020B0604030504040204" pitchFamily="34" charset="0"/>
              <a:cs typeface="Times New Roman" panose="02020603050405020304" pitchFamily="18" charset="0"/>
            </a:endParaRPr>
          </a:p>
          <a:p>
            <a:pPr marL="347472" lvl="1" indent="-342900">
              <a:lnSpc>
                <a:spcPct val="114000"/>
              </a:lnSpc>
              <a:spcBef>
                <a:spcPts val="0"/>
              </a:spcBef>
              <a:spcAft>
                <a:spcPts val="0"/>
              </a:spcAft>
              <a:buFont typeface="Arial" panose="020B0604020202020204" pitchFamily="34" charset="0"/>
              <a:buChar char="•"/>
            </a:pPr>
            <a:r>
              <a:rPr lang="en-US" sz="2000" dirty="0">
                <a:solidFill>
                  <a:srgbClr val="492F92"/>
                </a:solidFill>
                <a:effectLst/>
                <a:latin typeface="Verdana" panose="020B0604030504040204" pitchFamily="34" charset="0"/>
                <a:ea typeface="Verdana" panose="020B0604030504040204" pitchFamily="34" charset="0"/>
                <a:cs typeface="Times New Roman" panose="02020603050405020304" pitchFamily="18" charset="0"/>
              </a:rPr>
              <a:t>Additionally, these contacts are developed with other value-added elements besides cost reduction.  These could include internships for students, rebates, commissions, and so on</a:t>
            </a:r>
            <a:r>
              <a:rPr lang="en-US" sz="2000" dirty="0">
                <a:solidFill>
                  <a:srgbClr val="492F92"/>
                </a:solidFill>
                <a:latin typeface="Verdana" panose="020B0604030504040204" pitchFamily="34" charset="0"/>
                <a:ea typeface="Verdana" panose="020B0604030504040204" pitchFamily="34" charset="0"/>
                <a:cs typeface="Times New Roman" panose="02020603050405020304" pitchFamily="18" charset="0"/>
              </a:rPr>
              <a:t>.  However, please make us aware of situations where the costs of like-to-like items are significantly different so that we can better negotiate when able with these vendors.</a:t>
            </a:r>
            <a:r>
              <a:rPr lang="en-US" sz="2000" dirty="0">
                <a:solidFill>
                  <a:srgbClr val="492F92"/>
                </a:solidFill>
                <a:effectLst/>
                <a:latin typeface="Verdana" panose="020B0604030504040204" pitchFamily="34" charset="0"/>
                <a:ea typeface="Verdana" panose="020B0604030504040204" pitchFamily="34" charset="0"/>
                <a:cs typeface="Times New Roman" panose="02020603050405020304" pitchFamily="18" charset="0"/>
              </a:rPr>
              <a:t> </a:t>
            </a:r>
          </a:p>
        </p:txBody>
      </p:sp>
    </p:spTree>
    <p:extLst>
      <p:ext uri="{BB962C8B-B14F-4D97-AF65-F5344CB8AC3E}">
        <p14:creationId xmlns:p14="http://schemas.microsoft.com/office/powerpoint/2010/main" val="377341652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C0CB-0735-2A90-8189-50B7B7A2DFAB}"/>
              </a:ext>
            </a:extLst>
          </p:cNvPr>
          <p:cNvSpPr>
            <a:spLocks noGrp="1"/>
          </p:cNvSpPr>
          <p:nvPr>
            <p:ph type="title"/>
          </p:nvPr>
        </p:nvSpPr>
        <p:spPr/>
        <p:txBody>
          <a:bodyPr/>
          <a:lstStyle/>
          <a:p>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SIGNATURE AUTHORITY</a:t>
            </a:r>
            <a:br>
              <a:rPr lang="en-US" dirty="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58699021-512B-F75E-2084-7D673BA436C8}"/>
              </a:ext>
            </a:extLst>
          </p:cNvPr>
          <p:cNvSpPr>
            <a:spLocks noGrp="1"/>
          </p:cNvSpPr>
          <p:nvPr>
            <p:ph idx="1"/>
          </p:nvPr>
        </p:nvSpPr>
        <p:spPr>
          <a:xfrm>
            <a:off x="182880" y="1371600"/>
            <a:ext cx="8686800" cy="4114800"/>
          </a:xfrm>
        </p:spPr>
        <p:txBody>
          <a:bodyPr/>
          <a:lstStyle/>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The President and the President’s designees are the only individuals who have the authority to enter into contracts on behalf of the University. </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University employees </a:t>
            </a:r>
            <a:r>
              <a:rPr lang="en-US" u="sng" dirty="0">
                <a:latin typeface="Verdana" panose="020B0604030504040204" pitchFamily="34" charset="0"/>
                <a:ea typeface="Verdana" panose="020B0604030504040204" pitchFamily="34" charset="0"/>
                <a:cs typeface="Times New Roman" panose="02020603050405020304" pitchFamily="18" charset="0"/>
              </a:rPr>
              <a:t>must not </a:t>
            </a:r>
            <a:r>
              <a:rPr lang="en-US" b="0" dirty="0">
                <a:latin typeface="Verdana" panose="020B0604030504040204" pitchFamily="34" charset="0"/>
                <a:ea typeface="Verdana" panose="020B0604030504040204" pitchFamily="34" charset="0"/>
                <a:cs typeface="Times New Roman" panose="02020603050405020304" pitchFamily="18" charset="0"/>
              </a:rPr>
              <a:t>execute contracts and other documents of agreement or commitment (quotes, invoices, order forms, waivers etc.) on behalf of the University unless they have a written delegation of authority to do so. </a:t>
            </a:r>
          </a:p>
          <a:p>
            <a:pPr>
              <a:lnSpc>
                <a:spcPct val="114000"/>
              </a:lnSpc>
              <a:spcBef>
                <a:spcPts val="0"/>
              </a:spcBef>
            </a:pPr>
            <a:endParaRPr lang="en-US" b="0" dirty="0">
              <a:latin typeface="Verdana" panose="020B0604030504040204" pitchFamily="34" charset="0"/>
              <a:ea typeface="Verdana" panose="020B0604030504040204" pitchFamily="34" charset="0"/>
              <a:cs typeface="Times New Roman" panose="02020603050405020304" pitchFamily="18" charset="0"/>
            </a:endParaRPr>
          </a:p>
          <a:p>
            <a:pPr>
              <a:lnSpc>
                <a:spcPct val="114000"/>
              </a:lnSpc>
              <a:spcBef>
                <a:spcPts val="0"/>
              </a:spcBef>
            </a:pPr>
            <a:r>
              <a:rPr lang="en-US" b="0" dirty="0">
                <a:latin typeface="Verdana" panose="020B0604030504040204" pitchFamily="34" charset="0"/>
                <a:ea typeface="Verdana" panose="020B0604030504040204" pitchFamily="34" charset="0"/>
                <a:cs typeface="Times New Roman" panose="02020603050405020304" pitchFamily="18" charset="0"/>
              </a:rPr>
              <a:t>A written delegation of authority comes from the President or their designee – and is in writing.</a:t>
            </a:r>
          </a:p>
        </p:txBody>
      </p:sp>
    </p:spTree>
    <p:extLst>
      <p:ext uri="{BB962C8B-B14F-4D97-AF65-F5344CB8AC3E}">
        <p14:creationId xmlns:p14="http://schemas.microsoft.com/office/powerpoint/2010/main" val="1670534559"/>
      </p:ext>
    </p:extLst>
  </p:cSld>
  <p:clrMapOvr>
    <a:masterClrMapping/>
  </p:clrMapOvr>
  <p:transition spd="slow">
    <p:fade/>
  </p:transition>
</p:sld>
</file>

<file path=ppt/theme/theme1.xml><?xml version="1.0" encoding="utf-8"?>
<a:theme xmlns:a="http://schemas.openxmlformats.org/drawingml/2006/main" name="ASD(RE)">
  <a:themeElements>
    <a:clrScheme name="Florida Poly">
      <a:dk1>
        <a:srgbClr val="000000"/>
      </a:dk1>
      <a:lt1>
        <a:srgbClr val="FFFFFF"/>
      </a:lt1>
      <a:dk2>
        <a:srgbClr val="000000"/>
      </a:dk2>
      <a:lt2>
        <a:srgbClr val="808080"/>
      </a:lt2>
      <a:accent1>
        <a:srgbClr val="AF95D3"/>
      </a:accent1>
      <a:accent2>
        <a:srgbClr val="5CB8B2"/>
      </a:accent2>
      <a:accent3>
        <a:srgbClr val="FFFFFF"/>
      </a:accent3>
      <a:accent4>
        <a:srgbClr val="000000"/>
      </a:accent4>
      <a:accent5>
        <a:srgbClr val="86C8BC"/>
      </a:accent5>
      <a:accent6>
        <a:srgbClr val="2E1B46"/>
      </a:accent6>
      <a:hlink>
        <a:srgbClr val="005E5D"/>
      </a:hlink>
      <a:folHlink>
        <a:srgbClr val="B2B2B2"/>
      </a:folHlink>
    </a:clrScheme>
    <a:fontScheme name="Blank Pres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808080"/>
        </a:lt2>
        <a:accent1>
          <a:srgbClr val="66FF66"/>
        </a:accent1>
        <a:accent2>
          <a:srgbClr val="3333CC"/>
        </a:accent2>
        <a:accent3>
          <a:srgbClr val="FFFFFF"/>
        </a:accent3>
        <a:accent4>
          <a:srgbClr val="000000"/>
        </a:accent4>
        <a:accent5>
          <a:srgbClr val="B8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9">
        <a:dk1>
          <a:srgbClr val="000000"/>
        </a:dk1>
        <a:lt1>
          <a:srgbClr val="FFFFFF"/>
        </a:lt1>
        <a:dk2>
          <a:srgbClr val="000000"/>
        </a:dk2>
        <a:lt2>
          <a:srgbClr val="808080"/>
        </a:lt2>
        <a:accent1>
          <a:srgbClr val="99FF66"/>
        </a:accent1>
        <a:accent2>
          <a:srgbClr val="3333CC"/>
        </a:accent2>
        <a:accent3>
          <a:srgbClr val="FFFFFF"/>
        </a:accent3>
        <a:accent4>
          <a:srgbClr val="000000"/>
        </a:accent4>
        <a:accent5>
          <a:srgbClr val="CAFFB8"/>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FFFFFF"/>
        </a:lt1>
        <a:dk2>
          <a:srgbClr val="000000"/>
        </a:dk2>
        <a:lt2>
          <a:srgbClr val="808080"/>
        </a:lt2>
        <a:accent1>
          <a:srgbClr val="CCFF99"/>
        </a:accent1>
        <a:accent2>
          <a:srgbClr val="3333CC"/>
        </a:accent2>
        <a:accent3>
          <a:srgbClr val="FFFFFF"/>
        </a:accent3>
        <a:accent4>
          <a:srgbClr val="000000"/>
        </a:accent4>
        <a:accent5>
          <a:srgbClr val="E2FF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0D8EFA969AD6041A23B5829BD732FAF" ma:contentTypeVersion="17" ma:contentTypeDescription="Create a new document." ma:contentTypeScope="" ma:versionID="aa1d32f9510aee6054b28ec64252ae08">
  <xsd:schema xmlns:xsd="http://www.w3.org/2001/XMLSchema" xmlns:xs="http://www.w3.org/2001/XMLSchema" xmlns:p="http://schemas.microsoft.com/office/2006/metadata/properties" xmlns:ns2="7b18a92d-6e3a-45ed-8855-0279f10646c6" xmlns:ns3="0a0bd8f4-b113-4ff7-b211-2260fd816462" targetNamespace="http://schemas.microsoft.com/office/2006/metadata/properties" ma:root="true" ma:fieldsID="02d34c7f45c5f6ab88265dc69a8991be" ns2:_="" ns3:_="">
    <xsd:import namespace="7b18a92d-6e3a-45ed-8855-0279f10646c6"/>
    <xsd:import namespace="0a0bd8f4-b113-4ff7-b211-2260fd8164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8a92d-6e3a-45ed-8855-0279f10646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d985873-018b-4e02-bc43-dde250ceec4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0bd8f4-b113-4ff7-b211-2260fd8164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0feed35-754d-4842-b28a-306eece2201c}" ma:internalName="TaxCatchAll" ma:showField="CatchAllData" ma:web="0a0bd8f4-b113-4ff7-b211-2260fd8164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b18a92d-6e3a-45ed-8855-0279f10646c6">
      <Terms xmlns="http://schemas.microsoft.com/office/infopath/2007/PartnerControls"/>
    </lcf76f155ced4ddcb4097134ff3c332f>
    <TaxCatchAll xmlns="0a0bd8f4-b113-4ff7-b211-2260fd816462" xsi:nil="true"/>
  </documentManagement>
</p:properties>
</file>

<file path=customXml/itemProps1.xml><?xml version="1.0" encoding="utf-8"?>
<ds:datastoreItem xmlns:ds="http://schemas.openxmlformats.org/officeDocument/2006/customXml" ds:itemID="{E4514C9A-FE36-4027-B807-DF8C774C74FF}">
  <ds:schemaRefs>
    <ds:schemaRef ds:uri="http://schemas.microsoft.com/sharepoint/v3/contenttype/forms"/>
  </ds:schemaRefs>
</ds:datastoreItem>
</file>

<file path=customXml/itemProps2.xml><?xml version="1.0" encoding="utf-8"?>
<ds:datastoreItem xmlns:ds="http://schemas.openxmlformats.org/officeDocument/2006/customXml" ds:itemID="{E52366F8-AE34-4B56-8BE4-FC620A379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18a92d-6e3a-45ed-8855-0279f10646c6"/>
    <ds:schemaRef ds:uri="0a0bd8f4-b113-4ff7-b211-2260fd8164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C7EDC4-3541-4E58-81D3-32252C23E635}">
  <ds:schemaRefs>
    <ds:schemaRef ds:uri="http://purl.org/dc/elements/1.1/"/>
    <ds:schemaRef ds:uri="http://purl.org/dc/dcmitype/"/>
    <ds:schemaRef ds:uri="http://purl.org/dc/terms/"/>
    <ds:schemaRef ds:uri="http://schemas.microsoft.com/office/2006/metadata/properties"/>
    <ds:schemaRef ds:uri="http://www.w3.org/XML/1998/namespace"/>
    <ds:schemaRef ds:uri="7b18a92d-6e3a-45ed-8855-0279f10646c6"/>
    <ds:schemaRef ds:uri="http://schemas.microsoft.com/office/2006/documentManagement/types"/>
    <ds:schemaRef ds:uri="http://schemas.microsoft.com/office/infopath/2007/PartnerControls"/>
    <ds:schemaRef ds:uri="http://schemas.openxmlformats.org/package/2006/metadata/core-properties"/>
    <ds:schemaRef ds:uri="0a0bd8f4-b113-4ff7-b211-2260fd816462"/>
  </ds:schemaRefs>
</ds:datastoreItem>
</file>

<file path=docProps/app.xml><?xml version="1.0" encoding="utf-8"?>
<Properties xmlns="http://schemas.openxmlformats.org/officeDocument/2006/extended-properties" xmlns:vt="http://schemas.openxmlformats.org/officeDocument/2006/docPropsVTypes">
  <Template>ASD(RE)</Template>
  <TotalTime>5387</TotalTime>
  <Words>1968</Words>
  <Application>Microsoft Office PowerPoint</Application>
  <PresentationFormat>On-screen Show (4:3)</PresentationFormat>
  <Paragraphs>223</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Verdana</vt:lpstr>
      <vt:lpstr>Wingdings</vt:lpstr>
      <vt:lpstr>ASD(RE)</vt:lpstr>
      <vt:lpstr>Procurement Training</vt:lpstr>
      <vt:lpstr>YOUR Procurement Team</vt:lpstr>
      <vt:lpstr>AGENDA</vt:lpstr>
      <vt:lpstr> EXPANDED  TRAINING OPTIONS </vt:lpstr>
      <vt:lpstr>PURCHASING THRESHOLDS</vt:lpstr>
      <vt:lpstr>Supplier REGISTRATION</vt:lpstr>
      <vt:lpstr>      EXISTING Contracts   </vt:lpstr>
      <vt:lpstr>      EXISTING Contracts   </vt:lpstr>
      <vt:lpstr> SIGNATURE AUTHORITY </vt:lpstr>
      <vt:lpstr> SIGNATURE AUTHORITY </vt:lpstr>
      <vt:lpstr>PROCUREMENT CONTRACT SIGNATURE AUTHORITY</vt:lpstr>
      <vt:lpstr>BUSINESS PROCESS</vt:lpstr>
      <vt:lpstr>BUSINESS PROCESS</vt:lpstr>
      <vt:lpstr>BUSINESS PROCESS</vt:lpstr>
      <vt:lpstr>BUSINESS PROCESS</vt:lpstr>
      <vt:lpstr>BUSINESS PROCESS</vt:lpstr>
      <vt:lpstr>Forms </vt:lpstr>
      <vt:lpstr>Forms </vt:lpstr>
      <vt:lpstr>University P Card</vt:lpstr>
      <vt:lpstr>University P Card</vt:lpstr>
      <vt:lpstr>SURPLUS PROPERTY</vt:lpstr>
      <vt:lpstr>FAQs</vt:lpstr>
      <vt:lpstr>FAQs </vt:lpstr>
      <vt:lpstr>.</vt:lpstr>
    </vt:vector>
  </TitlesOfParts>
  <Company>OSD-CIO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Polytechnic University</dc:title>
  <dc:creator>fosterba</dc:creator>
  <cp:keywords>Procurement Bi- Annual Training</cp:keywords>
  <cp:lastModifiedBy>Andy Farrington</cp:lastModifiedBy>
  <cp:revision>22</cp:revision>
  <cp:lastPrinted>2017-10-17T17:27:54Z</cp:lastPrinted>
  <dcterms:created xsi:type="dcterms:W3CDTF">2011-02-08T13:53:35Z</dcterms:created>
  <dcterms:modified xsi:type="dcterms:W3CDTF">2023-11-02T14:14:04Z</dcterms:modified>
  <cp:category>Procurement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0x010100F0D8EFA969AD6041A23B5829BD732FAF</vt:lpwstr>
  </property>
  <property fmtid="{D5CDD505-2E9C-101B-9397-08002B2CF9AE}" pid="3" name="MediaServiceImageTags">
    <vt:lpwstr/>
  </property>
</Properties>
</file>