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/>
    <p:restoredTop sz="94688"/>
  </p:normalViewPr>
  <p:slideViewPr>
    <p:cSldViewPr snapToGrid="0" snapToObjects="1">
      <p:cViewPr varScale="1">
        <p:scale>
          <a:sx n="88" d="100"/>
          <a:sy n="88" d="100"/>
        </p:scale>
        <p:origin x="12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EA660-632E-4911-90FE-24F941B79DA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66C4A-3897-4189-A59D-F018A094F285}">
      <dgm:prSet phldrT="[Text]" custT="1"/>
      <dgm:spPr>
        <a:solidFill>
          <a:srgbClr val="FFC80C"/>
        </a:solidFill>
      </dgm:spPr>
      <dgm:t>
        <a:bodyPr/>
        <a:lstStyle/>
        <a:p>
          <a:r>
            <a:rPr lang="en-IE" sz="2400" b="1" dirty="0" smtClean="0"/>
            <a:t>2 Feature Releases Per Year</a:t>
          </a:r>
        </a:p>
      </dgm:t>
    </dgm:pt>
    <dgm:pt modelId="{6CA7BA2E-F203-4759-8227-65AEC1BD08D1}" type="parTrans" cxnId="{DB65DAD9-9743-46A3-8DDB-38184DCE744C}">
      <dgm:prSet/>
      <dgm:spPr/>
      <dgm:t>
        <a:bodyPr/>
        <a:lstStyle/>
        <a:p>
          <a:endParaRPr lang="en-US"/>
        </a:p>
      </dgm:t>
    </dgm:pt>
    <dgm:pt modelId="{ADCD6268-94F2-4908-A373-C6EE889106F4}" type="sibTrans" cxnId="{DB65DAD9-9743-46A3-8DDB-38184DCE744C}">
      <dgm:prSet/>
      <dgm:spPr/>
      <dgm:t>
        <a:bodyPr/>
        <a:lstStyle/>
        <a:p>
          <a:endParaRPr lang="en-US"/>
        </a:p>
      </dgm:t>
    </dgm:pt>
    <dgm:pt modelId="{42C072F7-CC14-4C4F-8581-E19183865184}">
      <dgm:prSet phldrT="[Text]" custT="1"/>
      <dgm:spPr>
        <a:noFill/>
        <a:ln>
          <a:solidFill>
            <a:srgbClr val="FABE00">
              <a:alpha val="90000"/>
            </a:srgbClr>
          </a:solidFill>
        </a:ln>
      </dgm:spPr>
      <dgm:t>
        <a:bodyPr/>
        <a:lstStyle/>
        <a:p>
          <a:pPr marL="230188" indent="-230188"/>
          <a:r>
            <a:rPr lang="en-IE" sz="2000" dirty="0" smtClean="0"/>
            <a:t>New Features and Functionality</a:t>
          </a:r>
          <a:endParaRPr lang="en-US" sz="2000" dirty="0"/>
        </a:p>
      </dgm:t>
    </dgm:pt>
    <dgm:pt modelId="{03A8CBBF-6031-4E30-8E76-B26616FB81DA}" type="parTrans" cxnId="{D677EE39-0308-43AC-A337-4C4462E43B0C}">
      <dgm:prSet/>
      <dgm:spPr/>
      <dgm:t>
        <a:bodyPr/>
        <a:lstStyle/>
        <a:p>
          <a:endParaRPr lang="en-US"/>
        </a:p>
      </dgm:t>
    </dgm:pt>
    <dgm:pt modelId="{656B69B0-88EC-4E6D-942E-C820A62C8D98}" type="sibTrans" cxnId="{D677EE39-0308-43AC-A337-4C4462E43B0C}">
      <dgm:prSet/>
      <dgm:spPr/>
      <dgm:t>
        <a:bodyPr/>
        <a:lstStyle/>
        <a:p>
          <a:endParaRPr lang="en-US"/>
        </a:p>
      </dgm:t>
    </dgm:pt>
    <dgm:pt modelId="{269FAF7D-4553-4CDC-B5AD-D8429DE6E1A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E" sz="2400" b="1" dirty="0" smtClean="0"/>
            <a:t>Advanced Visibility</a:t>
          </a:r>
          <a:endParaRPr lang="en-US" sz="2400" b="1" dirty="0"/>
        </a:p>
      </dgm:t>
    </dgm:pt>
    <dgm:pt modelId="{AE0D950C-B5D4-4373-AB71-8153D4C1AFE1}" type="parTrans" cxnId="{2E0D4FAE-8F25-4C60-AF4D-CC5FEF39DCF0}">
      <dgm:prSet/>
      <dgm:spPr/>
      <dgm:t>
        <a:bodyPr/>
        <a:lstStyle/>
        <a:p>
          <a:endParaRPr lang="en-US"/>
        </a:p>
      </dgm:t>
    </dgm:pt>
    <dgm:pt modelId="{1EF45B35-F28D-4518-9C55-F1A93616FBF7}" type="sibTrans" cxnId="{2E0D4FAE-8F25-4C60-AF4D-CC5FEF39DCF0}">
      <dgm:prSet/>
      <dgm:spPr/>
      <dgm:t>
        <a:bodyPr/>
        <a:lstStyle/>
        <a:p>
          <a:endParaRPr lang="en-US"/>
        </a:p>
      </dgm:t>
    </dgm:pt>
    <dgm:pt modelId="{CF5C02A3-5270-446E-AD4D-BCBE999A26C0}">
      <dgm:prSet phldrT="[Text]" custT="1"/>
      <dgm:spPr>
        <a:noFill/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marL="230188" indent="-230188">
            <a:spcBef>
              <a:spcPts val="1800"/>
            </a:spcBef>
          </a:pPr>
          <a:r>
            <a:rPr lang="en-IE" sz="2000" dirty="0" smtClean="0"/>
            <a:t>Sandbox Preview – Opened 02/02/19</a:t>
          </a:r>
          <a:endParaRPr lang="en-US" sz="2000" dirty="0"/>
        </a:p>
      </dgm:t>
    </dgm:pt>
    <dgm:pt modelId="{DE06CC08-E84C-406E-B2AC-A226A9028756}" type="parTrans" cxnId="{50F45454-667F-48DE-82A5-ED72379EC2D5}">
      <dgm:prSet/>
      <dgm:spPr/>
      <dgm:t>
        <a:bodyPr/>
        <a:lstStyle/>
        <a:p>
          <a:endParaRPr lang="en-US"/>
        </a:p>
      </dgm:t>
    </dgm:pt>
    <dgm:pt modelId="{DFC862A1-BB96-423C-B852-FDA3675148FC}" type="sibTrans" cxnId="{50F45454-667F-48DE-82A5-ED72379EC2D5}">
      <dgm:prSet/>
      <dgm:spPr/>
      <dgm:t>
        <a:bodyPr/>
        <a:lstStyle/>
        <a:p>
          <a:endParaRPr lang="en-US"/>
        </a:p>
      </dgm:t>
    </dgm:pt>
    <dgm:pt modelId="{A11CB81B-BC22-46AF-B363-47F8C58B99D8}">
      <dgm:prSet phldrT="[Text]" custT="1"/>
      <dgm:spPr>
        <a:solidFill>
          <a:srgbClr val="96C42E"/>
        </a:solidFill>
      </dgm:spPr>
      <dgm:t>
        <a:bodyPr/>
        <a:lstStyle/>
        <a:p>
          <a:r>
            <a:rPr lang="en-IE" sz="2400" b="1" dirty="0" smtClean="0"/>
            <a:t>One Window</a:t>
          </a:r>
          <a:endParaRPr lang="en-US" sz="2400" b="1" dirty="0"/>
        </a:p>
      </dgm:t>
    </dgm:pt>
    <dgm:pt modelId="{BDA193E1-484B-4473-90C7-705993350F12}" type="parTrans" cxnId="{AD4BAB6E-60D1-4223-9275-10CAF744BFE0}">
      <dgm:prSet/>
      <dgm:spPr/>
      <dgm:t>
        <a:bodyPr/>
        <a:lstStyle/>
        <a:p>
          <a:endParaRPr lang="en-US"/>
        </a:p>
      </dgm:t>
    </dgm:pt>
    <dgm:pt modelId="{68324FDD-9205-49C8-B6BB-BF4959CE9D7A}" type="sibTrans" cxnId="{AD4BAB6E-60D1-4223-9275-10CAF744BFE0}">
      <dgm:prSet/>
      <dgm:spPr/>
      <dgm:t>
        <a:bodyPr/>
        <a:lstStyle/>
        <a:p>
          <a:endParaRPr lang="en-US"/>
        </a:p>
      </dgm:t>
    </dgm:pt>
    <dgm:pt modelId="{DA34E764-6737-4AB7-BE00-9BC5D4476B88}">
      <dgm:prSet phldrT="[Text]" custT="1"/>
      <dgm:spPr>
        <a:noFill/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pPr marL="230188" indent="-230188"/>
          <a:r>
            <a:rPr lang="en-IE" sz="2000" dirty="0" smtClean="0"/>
            <a:t>Feature Release Delivered to all Tenants</a:t>
          </a:r>
          <a:endParaRPr lang="en-US" sz="2000" dirty="0"/>
        </a:p>
      </dgm:t>
    </dgm:pt>
    <dgm:pt modelId="{72D3ADE3-D908-4BA3-BA30-C0CF3EBA867B}" type="parTrans" cxnId="{B5D674E9-45D8-4B4A-A7E1-D70A5D287C9A}">
      <dgm:prSet/>
      <dgm:spPr/>
      <dgm:t>
        <a:bodyPr/>
        <a:lstStyle/>
        <a:p>
          <a:endParaRPr lang="en-US"/>
        </a:p>
      </dgm:t>
    </dgm:pt>
    <dgm:pt modelId="{5B5C7B78-51FD-4076-A667-9777AF1656CD}" type="sibTrans" cxnId="{B5D674E9-45D8-4B4A-A7E1-D70A5D287C9A}">
      <dgm:prSet/>
      <dgm:spPr/>
      <dgm:t>
        <a:bodyPr/>
        <a:lstStyle/>
        <a:p>
          <a:endParaRPr lang="en-US"/>
        </a:p>
      </dgm:t>
    </dgm:pt>
    <dgm:pt modelId="{ACAB79C1-68BA-448D-B00E-180DC80BCB1F}">
      <dgm:prSet phldrT="[Text]" custT="1"/>
      <dgm:spPr>
        <a:noFill/>
        <a:ln>
          <a:solidFill>
            <a:srgbClr val="FABE00">
              <a:alpha val="90000"/>
            </a:srgbClr>
          </a:solidFill>
        </a:ln>
      </dgm:spPr>
      <dgm:t>
        <a:bodyPr/>
        <a:lstStyle/>
        <a:p>
          <a:pPr marL="230188" indent="-230188"/>
          <a:r>
            <a:rPr lang="en-US" sz="2000" dirty="0" smtClean="0"/>
            <a:t>Compliance Updates</a:t>
          </a:r>
          <a:endParaRPr lang="en-US" sz="2000" dirty="0"/>
        </a:p>
      </dgm:t>
    </dgm:pt>
    <dgm:pt modelId="{7D71BEEB-A150-45B5-913A-7450C2E3B89E}" type="parTrans" cxnId="{F749007C-F7CE-4022-AA87-D841109E16C7}">
      <dgm:prSet/>
      <dgm:spPr/>
      <dgm:t>
        <a:bodyPr/>
        <a:lstStyle/>
        <a:p>
          <a:endParaRPr lang="en-US"/>
        </a:p>
      </dgm:t>
    </dgm:pt>
    <dgm:pt modelId="{5291D99B-9B77-48F8-AE5B-457E9917F529}" type="sibTrans" cxnId="{F749007C-F7CE-4022-AA87-D841109E16C7}">
      <dgm:prSet/>
      <dgm:spPr/>
      <dgm:t>
        <a:bodyPr/>
        <a:lstStyle/>
        <a:p>
          <a:endParaRPr lang="en-US"/>
        </a:p>
      </dgm:t>
    </dgm:pt>
    <dgm:pt modelId="{3FA2A561-805A-445A-89CD-831E6F6CD668}">
      <dgm:prSet phldrT="[Text]" custT="1"/>
      <dgm:spPr>
        <a:noFill/>
        <a:ln>
          <a:solidFill>
            <a:srgbClr val="FABE00">
              <a:alpha val="90000"/>
            </a:srgbClr>
          </a:solidFill>
        </a:ln>
      </dgm:spPr>
      <dgm:t>
        <a:bodyPr/>
        <a:lstStyle/>
        <a:p>
          <a:pPr marL="230188" indent="-230188"/>
          <a:r>
            <a:rPr lang="en-US" sz="2000" dirty="0" smtClean="0"/>
            <a:t>New Products</a:t>
          </a:r>
          <a:endParaRPr lang="en-US" sz="2000" dirty="0"/>
        </a:p>
      </dgm:t>
    </dgm:pt>
    <dgm:pt modelId="{C8DA4A14-480C-49AF-84DD-58E3A18F50FA}" type="parTrans" cxnId="{E62FD398-6920-421F-AED0-01C3F21E3B33}">
      <dgm:prSet/>
      <dgm:spPr/>
      <dgm:t>
        <a:bodyPr/>
        <a:lstStyle/>
        <a:p>
          <a:endParaRPr lang="en-US"/>
        </a:p>
      </dgm:t>
    </dgm:pt>
    <dgm:pt modelId="{43D8C2AC-1450-47E0-9D18-2DB8B788B4A0}" type="sibTrans" cxnId="{E62FD398-6920-421F-AED0-01C3F21E3B33}">
      <dgm:prSet/>
      <dgm:spPr/>
      <dgm:t>
        <a:bodyPr/>
        <a:lstStyle/>
        <a:p>
          <a:endParaRPr lang="en-US"/>
        </a:p>
      </dgm:t>
    </dgm:pt>
    <dgm:pt modelId="{8930EF93-C77F-4178-A579-20504234481A}">
      <dgm:prSet custT="1"/>
      <dgm:spPr/>
      <dgm:t>
        <a:bodyPr/>
        <a:lstStyle/>
        <a:p>
          <a:pPr marL="230188" indent="-230188">
            <a:spcBef>
              <a:spcPct val="0"/>
            </a:spcBef>
          </a:pPr>
          <a:r>
            <a:rPr lang="en-IE" sz="2000" dirty="0" smtClean="0"/>
            <a:t>5 Week Release Preparation Window</a:t>
          </a:r>
          <a:endParaRPr lang="en-US" sz="2000" dirty="0"/>
        </a:p>
      </dgm:t>
    </dgm:pt>
    <dgm:pt modelId="{F4DB9979-B1FF-4A67-B5F3-FF3AC9800A4C}" type="parTrans" cxnId="{51A05E72-02D5-4020-AE76-98F4CC5C4842}">
      <dgm:prSet/>
      <dgm:spPr/>
      <dgm:t>
        <a:bodyPr/>
        <a:lstStyle/>
        <a:p>
          <a:endParaRPr lang="en-US"/>
        </a:p>
      </dgm:t>
    </dgm:pt>
    <dgm:pt modelId="{DD77D8BB-2B64-47AF-BEB0-679735EEE548}" type="sibTrans" cxnId="{51A05E72-02D5-4020-AE76-98F4CC5C4842}">
      <dgm:prSet/>
      <dgm:spPr/>
      <dgm:t>
        <a:bodyPr/>
        <a:lstStyle/>
        <a:p>
          <a:endParaRPr lang="en-US"/>
        </a:p>
      </dgm:t>
    </dgm:pt>
    <dgm:pt modelId="{BF1947F4-0111-454F-889D-9BE564D04EA2}">
      <dgm:prSet custT="1"/>
      <dgm:spPr/>
      <dgm:t>
        <a:bodyPr/>
        <a:lstStyle/>
        <a:p>
          <a:pPr marL="230188" indent="-230188"/>
          <a:r>
            <a:rPr lang="en-IE" sz="2000" dirty="0" smtClean="0"/>
            <a:t>March 9, 2019.</a:t>
          </a:r>
          <a:endParaRPr lang="en-US" sz="2000" dirty="0" smtClean="0"/>
        </a:p>
      </dgm:t>
    </dgm:pt>
    <dgm:pt modelId="{92D68FCB-E3EC-461E-9192-E1272E852027}" type="parTrans" cxnId="{A27C178D-2A0C-4C60-AC98-1BDE1A275126}">
      <dgm:prSet/>
      <dgm:spPr/>
      <dgm:t>
        <a:bodyPr/>
        <a:lstStyle/>
        <a:p>
          <a:endParaRPr lang="en-US"/>
        </a:p>
      </dgm:t>
    </dgm:pt>
    <dgm:pt modelId="{EF5CE4FC-7F58-4F7C-B5A7-919D08327039}" type="sibTrans" cxnId="{A27C178D-2A0C-4C60-AC98-1BDE1A275126}">
      <dgm:prSet/>
      <dgm:spPr/>
      <dgm:t>
        <a:bodyPr/>
        <a:lstStyle/>
        <a:p>
          <a:endParaRPr lang="en-US"/>
        </a:p>
      </dgm:t>
    </dgm:pt>
    <dgm:pt modelId="{4DB1B94B-9C76-410B-88BF-7DA4636FCAF9}">
      <dgm:prSet phldrT="[Text]" custT="1"/>
      <dgm:spPr>
        <a:noFill/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marL="230188" indent="-230188">
            <a:spcBef>
              <a:spcPts val="1800"/>
            </a:spcBef>
          </a:pPr>
          <a:endParaRPr lang="en-US" sz="1000" dirty="0"/>
        </a:p>
      </dgm:t>
    </dgm:pt>
    <dgm:pt modelId="{0BAB7413-812C-4DB4-9386-BD2BD159631A}" type="parTrans" cxnId="{084C1A61-FF36-4A9D-942E-EFB464D98C75}">
      <dgm:prSet/>
      <dgm:spPr/>
      <dgm:t>
        <a:bodyPr/>
        <a:lstStyle/>
        <a:p>
          <a:endParaRPr lang="en-US"/>
        </a:p>
      </dgm:t>
    </dgm:pt>
    <dgm:pt modelId="{46BDDD74-B7DE-4097-AF58-775B08497421}" type="sibTrans" cxnId="{084C1A61-FF36-4A9D-942E-EFB464D98C75}">
      <dgm:prSet/>
      <dgm:spPr/>
      <dgm:t>
        <a:bodyPr/>
        <a:lstStyle/>
        <a:p>
          <a:endParaRPr lang="en-US"/>
        </a:p>
      </dgm:t>
    </dgm:pt>
    <dgm:pt modelId="{EFE51F59-2E1E-4B48-AC83-0A5D0DD25D4E}" type="pres">
      <dgm:prSet presAssocID="{859EA660-632E-4911-90FE-24F941B79DA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F12F95-E37F-4A7D-AE41-89A5A872EE71}" type="pres">
      <dgm:prSet presAssocID="{55366C4A-3897-4189-A59D-F018A094F285}" presName="linNode" presStyleCnt="0"/>
      <dgm:spPr/>
    </dgm:pt>
    <dgm:pt modelId="{0AD0137B-AC21-4E89-8C18-F33CF4E7A5B7}" type="pres">
      <dgm:prSet presAssocID="{55366C4A-3897-4189-A59D-F018A094F285}" presName="parentShp" presStyleLbl="node1" presStyleIdx="0" presStyleCnt="3" custLinFactNeighborX="-46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DAF30-F9E3-450C-A242-D51A78C35A38}" type="pres">
      <dgm:prSet presAssocID="{55366C4A-3897-4189-A59D-F018A094F28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D3CB1-B5DF-4A84-9AC4-B783803978DD}" type="pres">
      <dgm:prSet presAssocID="{ADCD6268-94F2-4908-A373-C6EE889106F4}" presName="spacing" presStyleCnt="0"/>
      <dgm:spPr/>
    </dgm:pt>
    <dgm:pt modelId="{66A006C9-77FF-4753-B76E-28BBFE039D3E}" type="pres">
      <dgm:prSet presAssocID="{269FAF7D-4553-4CDC-B5AD-D8429DE6E1A7}" presName="linNode" presStyleCnt="0"/>
      <dgm:spPr/>
    </dgm:pt>
    <dgm:pt modelId="{248C503A-1EC7-44DD-B00F-E12F87A6B5BB}" type="pres">
      <dgm:prSet presAssocID="{269FAF7D-4553-4CDC-B5AD-D8429DE6E1A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5C211-2F94-4506-832A-F6128DB80C50}" type="pres">
      <dgm:prSet presAssocID="{269FAF7D-4553-4CDC-B5AD-D8429DE6E1A7}" presName="childShp" presStyleLbl="bgAccFollowNode1" presStyleIdx="1" presStyleCnt="3" custLinFactNeighborY="2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D20E6-A03B-43D0-BE95-E7A5D67C0E28}" type="pres">
      <dgm:prSet presAssocID="{1EF45B35-F28D-4518-9C55-F1A93616FBF7}" presName="spacing" presStyleCnt="0"/>
      <dgm:spPr/>
    </dgm:pt>
    <dgm:pt modelId="{F84D5167-CE5C-4A73-8F9F-E0B4042C4E8F}" type="pres">
      <dgm:prSet presAssocID="{A11CB81B-BC22-46AF-B363-47F8C58B99D8}" presName="linNode" presStyleCnt="0"/>
      <dgm:spPr/>
    </dgm:pt>
    <dgm:pt modelId="{E45DDCC7-1FE2-4340-BC72-9039707E7245}" type="pres">
      <dgm:prSet presAssocID="{A11CB81B-BC22-46AF-B363-47F8C58B99D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71784-DC10-45CF-AD8B-A08A734C4856}" type="pres">
      <dgm:prSet presAssocID="{A11CB81B-BC22-46AF-B363-47F8C58B99D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D4FAE-8F25-4C60-AF4D-CC5FEF39DCF0}" srcId="{859EA660-632E-4911-90FE-24F941B79DAC}" destId="{269FAF7D-4553-4CDC-B5AD-D8429DE6E1A7}" srcOrd="1" destOrd="0" parTransId="{AE0D950C-B5D4-4373-AB71-8153D4C1AFE1}" sibTransId="{1EF45B35-F28D-4518-9C55-F1A93616FBF7}"/>
    <dgm:cxn modelId="{BA627D90-1212-4D61-99FB-482375447748}" type="presOf" srcId="{ACAB79C1-68BA-448D-B00E-180DC80BCB1F}" destId="{F93DAF30-F9E3-450C-A242-D51A78C35A38}" srcOrd="0" destOrd="1" presId="urn:microsoft.com/office/officeart/2005/8/layout/vList6"/>
    <dgm:cxn modelId="{51A05E72-02D5-4020-AE76-98F4CC5C4842}" srcId="{269FAF7D-4553-4CDC-B5AD-D8429DE6E1A7}" destId="{8930EF93-C77F-4178-A579-20504234481A}" srcOrd="2" destOrd="0" parTransId="{F4DB9979-B1FF-4A67-B5F3-FF3AC9800A4C}" sibTransId="{DD77D8BB-2B64-47AF-BEB0-679735EEE548}"/>
    <dgm:cxn modelId="{168499AD-0F32-4FBB-8A56-1B565E4230B9}" type="presOf" srcId="{55366C4A-3897-4189-A59D-F018A094F285}" destId="{0AD0137B-AC21-4E89-8C18-F33CF4E7A5B7}" srcOrd="0" destOrd="0" presId="urn:microsoft.com/office/officeart/2005/8/layout/vList6"/>
    <dgm:cxn modelId="{24F79A86-CB95-4DE9-9900-32B93DA14F23}" type="presOf" srcId="{269FAF7D-4553-4CDC-B5AD-D8429DE6E1A7}" destId="{248C503A-1EC7-44DD-B00F-E12F87A6B5BB}" srcOrd="0" destOrd="0" presId="urn:microsoft.com/office/officeart/2005/8/layout/vList6"/>
    <dgm:cxn modelId="{B5D674E9-45D8-4B4A-A7E1-D70A5D287C9A}" srcId="{A11CB81B-BC22-46AF-B363-47F8C58B99D8}" destId="{DA34E764-6737-4AB7-BE00-9BC5D4476B88}" srcOrd="0" destOrd="0" parTransId="{72D3ADE3-D908-4BA3-BA30-C0CF3EBA867B}" sibTransId="{5B5C7B78-51FD-4076-A667-9777AF1656CD}"/>
    <dgm:cxn modelId="{E62FD398-6920-421F-AED0-01C3F21E3B33}" srcId="{55366C4A-3897-4189-A59D-F018A094F285}" destId="{3FA2A561-805A-445A-89CD-831E6F6CD668}" srcOrd="2" destOrd="0" parTransId="{C8DA4A14-480C-49AF-84DD-58E3A18F50FA}" sibTransId="{43D8C2AC-1450-47E0-9D18-2DB8B788B4A0}"/>
    <dgm:cxn modelId="{A2A525A4-076B-420B-94C6-8BACC493ADB5}" type="presOf" srcId="{BF1947F4-0111-454F-889D-9BE564D04EA2}" destId="{C4771784-DC10-45CF-AD8B-A08A734C4856}" srcOrd="0" destOrd="1" presId="urn:microsoft.com/office/officeart/2005/8/layout/vList6"/>
    <dgm:cxn modelId="{2F45CD88-8236-4C56-8D1C-A0022CFFF8A6}" type="presOf" srcId="{CF5C02A3-5270-446E-AD4D-BCBE999A26C0}" destId="{8565C211-2F94-4506-832A-F6128DB80C50}" srcOrd="0" destOrd="1" presId="urn:microsoft.com/office/officeart/2005/8/layout/vList6"/>
    <dgm:cxn modelId="{F0D395E3-319C-4B3D-BBE7-ABA057672A92}" type="presOf" srcId="{8930EF93-C77F-4178-A579-20504234481A}" destId="{8565C211-2F94-4506-832A-F6128DB80C50}" srcOrd="0" destOrd="2" presId="urn:microsoft.com/office/officeart/2005/8/layout/vList6"/>
    <dgm:cxn modelId="{3E1ED179-9D26-4B37-B817-39967993D381}" type="presOf" srcId="{42C072F7-CC14-4C4F-8581-E19183865184}" destId="{F93DAF30-F9E3-450C-A242-D51A78C35A38}" srcOrd="0" destOrd="0" presId="urn:microsoft.com/office/officeart/2005/8/layout/vList6"/>
    <dgm:cxn modelId="{EA6A24F7-0F62-470D-B293-EB84981F92B0}" type="presOf" srcId="{4DB1B94B-9C76-410B-88BF-7DA4636FCAF9}" destId="{8565C211-2F94-4506-832A-F6128DB80C50}" srcOrd="0" destOrd="0" presId="urn:microsoft.com/office/officeart/2005/8/layout/vList6"/>
    <dgm:cxn modelId="{AD4BAB6E-60D1-4223-9275-10CAF744BFE0}" srcId="{859EA660-632E-4911-90FE-24F941B79DAC}" destId="{A11CB81B-BC22-46AF-B363-47F8C58B99D8}" srcOrd="2" destOrd="0" parTransId="{BDA193E1-484B-4473-90C7-705993350F12}" sibTransId="{68324FDD-9205-49C8-B6BB-BF4959CE9D7A}"/>
    <dgm:cxn modelId="{909358C7-4AB6-4C62-8F9E-A9C05E9F6E7E}" type="presOf" srcId="{3FA2A561-805A-445A-89CD-831E6F6CD668}" destId="{F93DAF30-F9E3-450C-A242-D51A78C35A38}" srcOrd="0" destOrd="2" presId="urn:microsoft.com/office/officeart/2005/8/layout/vList6"/>
    <dgm:cxn modelId="{6121F29F-8174-489B-82C4-1F2AA8C1A603}" type="presOf" srcId="{859EA660-632E-4911-90FE-24F941B79DAC}" destId="{EFE51F59-2E1E-4B48-AC83-0A5D0DD25D4E}" srcOrd="0" destOrd="0" presId="urn:microsoft.com/office/officeart/2005/8/layout/vList6"/>
    <dgm:cxn modelId="{F750DFBB-08DF-41FC-8A70-D77BE937CD0E}" type="presOf" srcId="{A11CB81B-BC22-46AF-B363-47F8C58B99D8}" destId="{E45DDCC7-1FE2-4340-BC72-9039707E7245}" srcOrd="0" destOrd="0" presId="urn:microsoft.com/office/officeart/2005/8/layout/vList6"/>
    <dgm:cxn modelId="{D677EE39-0308-43AC-A337-4C4462E43B0C}" srcId="{55366C4A-3897-4189-A59D-F018A094F285}" destId="{42C072F7-CC14-4C4F-8581-E19183865184}" srcOrd="0" destOrd="0" parTransId="{03A8CBBF-6031-4E30-8E76-B26616FB81DA}" sibTransId="{656B69B0-88EC-4E6D-942E-C820A62C8D98}"/>
    <dgm:cxn modelId="{DB65DAD9-9743-46A3-8DDB-38184DCE744C}" srcId="{859EA660-632E-4911-90FE-24F941B79DAC}" destId="{55366C4A-3897-4189-A59D-F018A094F285}" srcOrd="0" destOrd="0" parTransId="{6CA7BA2E-F203-4759-8227-65AEC1BD08D1}" sibTransId="{ADCD6268-94F2-4908-A373-C6EE889106F4}"/>
    <dgm:cxn modelId="{A27C178D-2A0C-4C60-AC98-1BDE1A275126}" srcId="{A11CB81B-BC22-46AF-B363-47F8C58B99D8}" destId="{BF1947F4-0111-454F-889D-9BE564D04EA2}" srcOrd="1" destOrd="0" parTransId="{92D68FCB-E3EC-461E-9192-E1272E852027}" sibTransId="{EF5CE4FC-7F58-4F7C-B5A7-919D08327039}"/>
    <dgm:cxn modelId="{084C1A61-FF36-4A9D-942E-EFB464D98C75}" srcId="{269FAF7D-4553-4CDC-B5AD-D8429DE6E1A7}" destId="{4DB1B94B-9C76-410B-88BF-7DA4636FCAF9}" srcOrd="0" destOrd="0" parTransId="{0BAB7413-812C-4DB4-9386-BD2BD159631A}" sibTransId="{46BDDD74-B7DE-4097-AF58-775B08497421}"/>
    <dgm:cxn modelId="{F749007C-F7CE-4022-AA87-D841109E16C7}" srcId="{55366C4A-3897-4189-A59D-F018A094F285}" destId="{ACAB79C1-68BA-448D-B00E-180DC80BCB1F}" srcOrd="1" destOrd="0" parTransId="{7D71BEEB-A150-45B5-913A-7450C2E3B89E}" sibTransId="{5291D99B-9B77-48F8-AE5B-457E9917F529}"/>
    <dgm:cxn modelId="{50F45454-667F-48DE-82A5-ED72379EC2D5}" srcId="{269FAF7D-4553-4CDC-B5AD-D8429DE6E1A7}" destId="{CF5C02A3-5270-446E-AD4D-BCBE999A26C0}" srcOrd="1" destOrd="0" parTransId="{DE06CC08-E84C-406E-B2AC-A226A9028756}" sibTransId="{DFC862A1-BB96-423C-B852-FDA3675148FC}"/>
    <dgm:cxn modelId="{9B471DC3-E81E-4FA1-841E-0BA453D6A535}" type="presOf" srcId="{DA34E764-6737-4AB7-BE00-9BC5D4476B88}" destId="{C4771784-DC10-45CF-AD8B-A08A734C4856}" srcOrd="0" destOrd="0" presId="urn:microsoft.com/office/officeart/2005/8/layout/vList6"/>
    <dgm:cxn modelId="{1360915E-0B6C-4489-BAA2-6CFFF615EB0A}" type="presParOf" srcId="{EFE51F59-2E1E-4B48-AC83-0A5D0DD25D4E}" destId="{7CF12F95-E37F-4A7D-AE41-89A5A872EE71}" srcOrd="0" destOrd="0" presId="urn:microsoft.com/office/officeart/2005/8/layout/vList6"/>
    <dgm:cxn modelId="{5290ED7A-71CD-46C0-86F4-A5111A3CDB06}" type="presParOf" srcId="{7CF12F95-E37F-4A7D-AE41-89A5A872EE71}" destId="{0AD0137B-AC21-4E89-8C18-F33CF4E7A5B7}" srcOrd="0" destOrd="0" presId="urn:microsoft.com/office/officeart/2005/8/layout/vList6"/>
    <dgm:cxn modelId="{379FDBED-9C43-4924-BC71-597EA948B746}" type="presParOf" srcId="{7CF12F95-E37F-4A7D-AE41-89A5A872EE71}" destId="{F93DAF30-F9E3-450C-A242-D51A78C35A38}" srcOrd="1" destOrd="0" presId="urn:microsoft.com/office/officeart/2005/8/layout/vList6"/>
    <dgm:cxn modelId="{D2318932-72CC-4A45-BF24-D730C44DF1E5}" type="presParOf" srcId="{EFE51F59-2E1E-4B48-AC83-0A5D0DD25D4E}" destId="{4B4D3CB1-B5DF-4A84-9AC4-B783803978DD}" srcOrd="1" destOrd="0" presId="urn:microsoft.com/office/officeart/2005/8/layout/vList6"/>
    <dgm:cxn modelId="{B3FC066F-32E8-4CB2-8737-904DD974D5C8}" type="presParOf" srcId="{EFE51F59-2E1E-4B48-AC83-0A5D0DD25D4E}" destId="{66A006C9-77FF-4753-B76E-28BBFE039D3E}" srcOrd="2" destOrd="0" presId="urn:microsoft.com/office/officeart/2005/8/layout/vList6"/>
    <dgm:cxn modelId="{28900E35-BA07-4BEA-8F3A-DB82CFAEEBE1}" type="presParOf" srcId="{66A006C9-77FF-4753-B76E-28BBFE039D3E}" destId="{248C503A-1EC7-44DD-B00F-E12F87A6B5BB}" srcOrd="0" destOrd="0" presId="urn:microsoft.com/office/officeart/2005/8/layout/vList6"/>
    <dgm:cxn modelId="{FA1298B8-D2C3-43B4-992D-4DAB67632CC9}" type="presParOf" srcId="{66A006C9-77FF-4753-B76E-28BBFE039D3E}" destId="{8565C211-2F94-4506-832A-F6128DB80C50}" srcOrd="1" destOrd="0" presId="urn:microsoft.com/office/officeart/2005/8/layout/vList6"/>
    <dgm:cxn modelId="{47B3BD29-2A5F-4EE5-A4CB-ABCC07046A18}" type="presParOf" srcId="{EFE51F59-2E1E-4B48-AC83-0A5D0DD25D4E}" destId="{97FD20E6-A03B-43D0-BE95-E7A5D67C0E28}" srcOrd="3" destOrd="0" presId="urn:microsoft.com/office/officeart/2005/8/layout/vList6"/>
    <dgm:cxn modelId="{6479A025-93A2-47AF-85A5-1831A6D5CD12}" type="presParOf" srcId="{EFE51F59-2E1E-4B48-AC83-0A5D0DD25D4E}" destId="{F84D5167-CE5C-4A73-8F9F-E0B4042C4E8F}" srcOrd="4" destOrd="0" presId="urn:microsoft.com/office/officeart/2005/8/layout/vList6"/>
    <dgm:cxn modelId="{8297364F-1D20-480B-B49B-85388F2808A5}" type="presParOf" srcId="{F84D5167-CE5C-4A73-8F9F-E0B4042C4E8F}" destId="{E45DDCC7-1FE2-4340-BC72-9039707E7245}" srcOrd="0" destOrd="0" presId="urn:microsoft.com/office/officeart/2005/8/layout/vList6"/>
    <dgm:cxn modelId="{321B4D88-1CC7-45F0-9C3C-112D8E40F067}" type="presParOf" srcId="{F84D5167-CE5C-4A73-8F9F-E0B4042C4E8F}" destId="{C4771784-DC10-45CF-AD8B-A08A734C48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FCDD3-8C86-496F-83B4-282DF1CAD5D4}" type="doc">
      <dgm:prSet loTypeId="urn:microsoft.com/office/officeart/2005/8/layout/radial6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A8CE31-EFC4-4127-BEBD-B1598F7ADB7E}">
      <dgm:prSet phldrT="[Text]"/>
      <dgm:spPr>
        <a:solidFill>
          <a:srgbClr val="8300C5"/>
        </a:solidFill>
      </dgm:spPr>
      <dgm:t>
        <a:bodyPr/>
        <a:lstStyle/>
        <a:p>
          <a:r>
            <a:rPr lang="en-US" b="1" dirty="0" smtClean="0"/>
            <a:t>5 Week Testing Efforts</a:t>
          </a:r>
          <a:endParaRPr lang="en-US" b="1" dirty="0"/>
        </a:p>
      </dgm:t>
    </dgm:pt>
    <dgm:pt modelId="{279553CC-14F9-4261-A3F3-DDEF0997DDBC}" type="parTrans" cxnId="{5E15A389-057D-4F01-990E-F56FB1D199A6}">
      <dgm:prSet/>
      <dgm:spPr/>
      <dgm:t>
        <a:bodyPr/>
        <a:lstStyle/>
        <a:p>
          <a:endParaRPr lang="en-US"/>
        </a:p>
      </dgm:t>
    </dgm:pt>
    <dgm:pt modelId="{5860D86D-550C-412B-87EF-B65A202ED7AC}" type="sibTrans" cxnId="{5E15A389-057D-4F01-990E-F56FB1D199A6}">
      <dgm:prSet/>
      <dgm:spPr/>
      <dgm:t>
        <a:bodyPr/>
        <a:lstStyle/>
        <a:p>
          <a:endParaRPr lang="en-US"/>
        </a:p>
      </dgm:t>
    </dgm:pt>
    <dgm:pt modelId="{4898DD02-9644-4EC4-BD24-DA5BB0436F78}">
      <dgm:prSet phldrT="[Text]" custT="1"/>
      <dgm:spPr>
        <a:solidFill>
          <a:srgbClr val="8300C5"/>
        </a:solidFill>
      </dgm:spPr>
      <dgm:t>
        <a:bodyPr/>
        <a:lstStyle/>
        <a:p>
          <a:r>
            <a:rPr lang="en-US" sz="1050" b="1" dirty="0" smtClean="0"/>
            <a:t>INTEGRATIONS</a:t>
          </a:r>
          <a:endParaRPr lang="en-US" sz="1050" b="1" dirty="0"/>
        </a:p>
      </dgm:t>
    </dgm:pt>
    <dgm:pt modelId="{2A3E200D-2DFF-4284-8CA5-92263D56C332}" type="parTrans" cxnId="{91F9A89C-170A-4B04-A312-67A3FD8B3022}">
      <dgm:prSet/>
      <dgm:spPr/>
      <dgm:t>
        <a:bodyPr/>
        <a:lstStyle/>
        <a:p>
          <a:endParaRPr lang="en-US"/>
        </a:p>
      </dgm:t>
    </dgm:pt>
    <dgm:pt modelId="{ED21C005-8A2C-4026-BEA6-B383A3366CD8}" type="sibTrans" cxnId="{91F9A89C-170A-4B04-A312-67A3FD8B3022}">
      <dgm:prSet/>
      <dgm:spPr/>
      <dgm:t>
        <a:bodyPr/>
        <a:lstStyle/>
        <a:p>
          <a:endParaRPr lang="en-US"/>
        </a:p>
      </dgm:t>
    </dgm:pt>
    <dgm:pt modelId="{1D779464-4A3E-4788-85A9-82C57F2AE268}">
      <dgm:prSet phldrT="[Text]" custT="1"/>
      <dgm:spPr>
        <a:solidFill>
          <a:srgbClr val="8300C5"/>
        </a:solidFill>
      </dgm:spPr>
      <dgm:t>
        <a:bodyPr/>
        <a:lstStyle/>
        <a:p>
          <a:r>
            <a:rPr lang="en-US" sz="1050" b="1" dirty="0" smtClean="0"/>
            <a:t>CRITICAL BUSINESS PROCESSES</a:t>
          </a:r>
          <a:endParaRPr lang="en-US" sz="1050" b="1" dirty="0"/>
        </a:p>
      </dgm:t>
    </dgm:pt>
    <dgm:pt modelId="{F086757B-B536-47A8-AD9E-7636543C5787}" type="parTrans" cxnId="{A61CD5D1-4454-4E1B-A1EC-776B21C1B853}">
      <dgm:prSet/>
      <dgm:spPr/>
      <dgm:t>
        <a:bodyPr/>
        <a:lstStyle/>
        <a:p>
          <a:endParaRPr lang="en-US"/>
        </a:p>
      </dgm:t>
    </dgm:pt>
    <dgm:pt modelId="{D37B5197-4F21-486E-9536-D8355469880D}" type="sibTrans" cxnId="{A61CD5D1-4454-4E1B-A1EC-776B21C1B853}">
      <dgm:prSet/>
      <dgm:spPr/>
      <dgm:t>
        <a:bodyPr/>
        <a:lstStyle/>
        <a:p>
          <a:endParaRPr lang="en-US"/>
        </a:p>
      </dgm:t>
    </dgm:pt>
    <dgm:pt modelId="{44AADE6D-95FD-49B5-A6CD-C31A426D53D2}">
      <dgm:prSet phldrT="[Text]" custT="1"/>
      <dgm:spPr>
        <a:solidFill>
          <a:srgbClr val="8300C5"/>
        </a:solidFill>
      </dgm:spPr>
      <dgm:t>
        <a:bodyPr/>
        <a:lstStyle/>
        <a:p>
          <a:r>
            <a:rPr lang="en-US" sz="1050" b="1" dirty="0" smtClean="0"/>
            <a:t>CRITICAL CUSTOM REPORTS</a:t>
          </a:r>
          <a:endParaRPr lang="en-US" sz="1050" b="1" dirty="0"/>
        </a:p>
      </dgm:t>
    </dgm:pt>
    <dgm:pt modelId="{E3958212-543E-4EB7-912C-B6A4E572DAFA}" type="parTrans" cxnId="{AE0F18B2-C90C-4C9A-AED3-9F6BA3BAFFD7}">
      <dgm:prSet/>
      <dgm:spPr/>
      <dgm:t>
        <a:bodyPr/>
        <a:lstStyle/>
        <a:p>
          <a:endParaRPr lang="en-US"/>
        </a:p>
      </dgm:t>
    </dgm:pt>
    <dgm:pt modelId="{A2D84CAB-FE36-4934-B9E0-FEEE91EA5934}" type="sibTrans" cxnId="{AE0F18B2-C90C-4C9A-AED3-9F6BA3BAFFD7}">
      <dgm:prSet/>
      <dgm:spPr/>
      <dgm:t>
        <a:bodyPr/>
        <a:lstStyle/>
        <a:p>
          <a:endParaRPr lang="en-US"/>
        </a:p>
      </dgm:t>
    </dgm:pt>
    <dgm:pt modelId="{D985C09B-15B9-49BC-810B-AB66F31753F1}">
      <dgm:prSet phldrT="[Text]" custT="1"/>
      <dgm:spPr>
        <a:solidFill>
          <a:srgbClr val="8300C5"/>
        </a:solidFill>
      </dgm:spPr>
      <dgm:t>
        <a:bodyPr/>
        <a:lstStyle/>
        <a:p>
          <a:r>
            <a:rPr lang="en-US" sz="1050" b="1" dirty="0" smtClean="0"/>
            <a:t>SYSTEM DATA VALIDATIONS</a:t>
          </a:r>
          <a:endParaRPr lang="en-US" sz="1050" b="1" dirty="0"/>
        </a:p>
      </dgm:t>
    </dgm:pt>
    <dgm:pt modelId="{9EBE23FB-FAC2-47BF-9E5C-839C2D03C9C0}" type="sibTrans" cxnId="{7C682D32-4DAA-4957-A095-BE5569A00A2E}">
      <dgm:prSet/>
      <dgm:spPr/>
      <dgm:t>
        <a:bodyPr/>
        <a:lstStyle/>
        <a:p>
          <a:endParaRPr lang="en-US"/>
        </a:p>
      </dgm:t>
    </dgm:pt>
    <dgm:pt modelId="{4927A564-B3E8-42F0-ADF1-A57F6D929F8E}" type="parTrans" cxnId="{7C682D32-4DAA-4957-A095-BE5569A00A2E}">
      <dgm:prSet/>
      <dgm:spPr/>
      <dgm:t>
        <a:bodyPr/>
        <a:lstStyle/>
        <a:p>
          <a:endParaRPr lang="en-US" dirty="0"/>
        </a:p>
      </dgm:t>
    </dgm:pt>
    <dgm:pt modelId="{FE6AF133-8143-4675-9AF7-097F03AC7A85}">
      <dgm:prSet/>
      <dgm:spPr/>
      <dgm:t>
        <a:bodyPr/>
        <a:lstStyle/>
        <a:p>
          <a:endParaRPr lang="en-US"/>
        </a:p>
      </dgm:t>
    </dgm:pt>
    <dgm:pt modelId="{71C2A7A7-8E70-4378-AFA9-9FFE68AB1385}" type="parTrans" cxnId="{3341F855-41D2-476A-B737-E7E6EDA5551E}">
      <dgm:prSet/>
      <dgm:spPr/>
      <dgm:t>
        <a:bodyPr/>
        <a:lstStyle/>
        <a:p>
          <a:endParaRPr lang="en-US"/>
        </a:p>
      </dgm:t>
    </dgm:pt>
    <dgm:pt modelId="{68D27CDF-E35F-4D20-B9C6-1865AC45ABE9}" type="sibTrans" cxnId="{3341F855-41D2-476A-B737-E7E6EDA5551E}">
      <dgm:prSet/>
      <dgm:spPr/>
      <dgm:t>
        <a:bodyPr/>
        <a:lstStyle/>
        <a:p>
          <a:endParaRPr lang="en-US"/>
        </a:p>
      </dgm:t>
    </dgm:pt>
    <dgm:pt modelId="{B0F4DF06-5C7D-4A5E-B9EF-44E55175EF4A}" type="pres">
      <dgm:prSet presAssocID="{E32FCDD3-8C86-496F-83B4-282DF1CAD5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2B1AF-0C9D-4F06-8383-D46C30E19C61}" type="pres">
      <dgm:prSet presAssocID="{D4A8CE31-EFC4-4127-BEBD-B1598F7ADB7E}" presName="centerShape" presStyleLbl="node0" presStyleIdx="0" presStyleCnt="1" custScaleX="130949" custScaleY="126433"/>
      <dgm:spPr/>
      <dgm:t>
        <a:bodyPr/>
        <a:lstStyle/>
        <a:p>
          <a:endParaRPr lang="en-US"/>
        </a:p>
      </dgm:t>
    </dgm:pt>
    <dgm:pt modelId="{DA2100DA-58E1-4DA9-8571-F188300F4EA4}" type="pres">
      <dgm:prSet presAssocID="{4898DD02-9644-4EC4-BD24-DA5BB0436F78}" presName="node" presStyleLbl="node1" presStyleIdx="0" presStyleCnt="4" custScaleX="154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71D57-991A-4262-BB93-9A5F7BB50074}" type="pres">
      <dgm:prSet presAssocID="{4898DD02-9644-4EC4-BD24-DA5BB0436F78}" presName="dummy" presStyleCnt="0"/>
      <dgm:spPr/>
      <dgm:t>
        <a:bodyPr/>
        <a:lstStyle/>
        <a:p>
          <a:endParaRPr lang="en-US"/>
        </a:p>
      </dgm:t>
    </dgm:pt>
    <dgm:pt modelId="{5EFE948E-5DEB-43DE-B858-DB6D5E03F65F}" type="pres">
      <dgm:prSet presAssocID="{ED21C005-8A2C-4026-BEA6-B383A3366CD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629CA3E-5A80-4D34-8E64-5E6E9992D666}" type="pres">
      <dgm:prSet presAssocID="{D985C09B-15B9-49BC-810B-AB66F31753F1}" presName="node" presStyleLbl="node1" presStyleIdx="1" presStyleCnt="4" custScaleX="143676" custRadScaleRad="116557" custRadScaleInc="3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3CE88-4E21-46A8-8DA0-2A1540C017C8}" type="pres">
      <dgm:prSet presAssocID="{D985C09B-15B9-49BC-810B-AB66F31753F1}" presName="dummy" presStyleCnt="0"/>
      <dgm:spPr/>
      <dgm:t>
        <a:bodyPr/>
        <a:lstStyle/>
        <a:p>
          <a:endParaRPr lang="en-US"/>
        </a:p>
      </dgm:t>
    </dgm:pt>
    <dgm:pt modelId="{6E4E94FA-5F66-4F23-AA4D-A9A93227A667}" type="pres">
      <dgm:prSet presAssocID="{9EBE23FB-FAC2-47BF-9E5C-839C2D03C9C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0F9BFAE-C6A8-4627-83F2-52D481D42759}" type="pres">
      <dgm:prSet presAssocID="{1D779464-4A3E-4788-85A9-82C57F2AE268}" presName="node" presStyleLbl="node1" presStyleIdx="2" presStyleCnt="4" custScaleX="162896" custRadScaleRad="100163" custRadScaleInc="-6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82D3F-82A0-4C33-91A1-06601B5C3E23}" type="pres">
      <dgm:prSet presAssocID="{1D779464-4A3E-4788-85A9-82C57F2AE268}" presName="dummy" presStyleCnt="0"/>
      <dgm:spPr/>
      <dgm:t>
        <a:bodyPr/>
        <a:lstStyle/>
        <a:p>
          <a:endParaRPr lang="en-US"/>
        </a:p>
      </dgm:t>
    </dgm:pt>
    <dgm:pt modelId="{E2095DD1-59AD-497D-B319-EE1CC28CEAC6}" type="pres">
      <dgm:prSet presAssocID="{D37B5197-4F21-486E-9536-D8355469880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72723B9-C801-4A90-BA12-8B6F3C85E1C0}" type="pres">
      <dgm:prSet presAssocID="{44AADE6D-95FD-49B5-A6CD-C31A426D53D2}" presName="node" presStyleLbl="node1" presStyleIdx="3" presStyleCnt="4" custScaleX="143382" custRadScaleRad="117829" custRadScaleInc="4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59232-6DEC-41C3-BC18-C9ED36503D0C}" type="pres">
      <dgm:prSet presAssocID="{44AADE6D-95FD-49B5-A6CD-C31A426D53D2}" presName="dummy" presStyleCnt="0"/>
      <dgm:spPr/>
      <dgm:t>
        <a:bodyPr/>
        <a:lstStyle/>
        <a:p>
          <a:endParaRPr lang="en-US"/>
        </a:p>
      </dgm:t>
    </dgm:pt>
    <dgm:pt modelId="{DC0281A6-73E4-4A1C-A634-D15540FDA5F3}" type="pres">
      <dgm:prSet presAssocID="{A2D84CAB-FE36-4934-B9E0-FEEE91EA593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1F9A89C-170A-4B04-A312-67A3FD8B3022}" srcId="{D4A8CE31-EFC4-4127-BEBD-B1598F7ADB7E}" destId="{4898DD02-9644-4EC4-BD24-DA5BB0436F78}" srcOrd="0" destOrd="0" parTransId="{2A3E200D-2DFF-4284-8CA5-92263D56C332}" sibTransId="{ED21C005-8A2C-4026-BEA6-B383A3366CD8}"/>
    <dgm:cxn modelId="{3341F855-41D2-476A-B737-E7E6EDA5551E}" srcId="{E32FCDD3-8C86-496F-83B4-282DF1CAD5D4}" destId="{FE6AF133-8143-4675-9AF7-097F03AC7A85}" srcOrd="1" destOrd="0" parTransId="{71C2A7A7-8E70-4378-AFA9-9FFE68AB1385}" sibTransId="{68D27CDF-E35F-4D20-B9C6-1865AC45ABE9}"/>
    <dgm:cxn modelId="{AE0F18B2-C90C-4C9A-AED3-9F6BA3BAFFD7}" srcId="{D4A8CE31-EFC4-4127-BEBD-B1598F7ADB7E}" destId="{44AADE6D-95FD-49B5-A6CD-C31A426D53D2}" srcOrd="3" destOrd="0" parTransId="{E3958212-543E-4EB7-912C-B6A4E572DAFA}" sibTransId="{A2D84CAB-FE36-4934-B9E0-FEEE91EA5934}"/>
    <dgm:cxn modelId="{1A41CA61-F243-420B-86AF-C5A835EADC68}" type="presOf" srcId="{D985C09B-15B9-49BC-810B-AB66F31753F1}" destId="{A629CA3E-5A80-4D34-8E64-5E6E9992D666}" srcOrd="0" destOrd="0" presId="urn:microsoft.com/office/officeart/2005/8/layout/radial6"/>
    <dgm:cxn modelId="{5E15A389-057D-4F01-990E-F56FB1D199A6}" srcId="{E32FCDD3-8C86-496F-83B4-282DF1CAD5D4}" destId="{D4A8CE31-EFC4-4127-BEBD-B1598F7ADB7E}" srcOrd="0" destOrd="0" parTransId="{279553CC-14F9-4261-A3F3-DDEF0997DDBC}" sibTransId="{5860D86D-550C-412B-87EF-B65A202ED7AC}"/>
    <dgm:cxn modelId="{3953A3C4-84DE-4401-AC7C-0EA5D7E8BE64}" type="presOf" srcId="{A2D84CAB-FE36-4934-B9E0-FEEE91EA5934}" destId="{DC0281A6-73E4-4A1C-A634-D15540FDA5F3}" srcOrd="0" destOrd="0" presId="urn:microsoft.com/office/officeart/2005/8/layout/radial6"/>
    <dgm:cxn modelId="{8B21231A-2BEA-4EC9-99AC-9443B1FEE61B}" type="presOf" srcId="{D37B5197-4F21-486E-9536-D8355469880D}" destId="{E2095DD1-59AD-497D-B319-EE1CC28CEAC6}" srcOrd="0" destOrd="0" presId="urn:microsoft.com/office/officeart/2005/8/layout/radial6"/>
    <dgm:cxn modelId="{0ABBCD35-B102-4649-9A2D-5670CB169EDD}" type="presOf" srcId="{ED21C005-8A2C-4026-BEA6-B383A3366CD8}" destId="{5EFE948E-5DEB-43DE-B858-DB6D5E03F65F}" srcOrd="0" destOrd="0" presId="urn:microsoft.com/office/officeart/2005/8/layout/radial6"/>
    <dgm:cxn modelId="{851ADFAF-9D5A-472B-8139-3B4CBE694275}" type="presOf" srcId="{D4A8CE31-EFC4-4127-BEBD-B1598F7ADB7E}" destId="{FD22B1AF-0C9D-4F06-8383-D46C30E19C61}" srcOrd="0" destOrd="0" presId="urn:microsoft.com/office/officeart/2005/8/layout/radial6"/>
    <dgm:cxn modelId="{711626B4-5B05-4BAF-872E-367524884E88}" type="presOf" srcId="{9EBE23FB-FAC2-47BF-9E5C-839C2D03C9C0}" destId="{6E4E94FA-5F66-4F23-AA4D-A9A93227A667}" srcOrd="0" destOrd="0" presId="urn:microsoft.com/office/officeart/2005/8/layout/radial6"/>
    <dgm:cxn modelId="{0B6D2E99-5126-482F-A9B3-C63A4A96C818}" type="presOf" srcId="{E32FCDD3-8C86-496F-83B4-282DF1CAD5D4}" destId="{B0F4DF06-5C7D-4A5E-B9EF-44E55175EF4A}" srcOrd="0" destOrd="0" presId="urn:microsoft.com/office/officeart/2005/8/layout/radial6"/>
    <dgm:cxn modelId="{207C2F32-70C3-4E05-BAE8-41CD31813BA1}" type="presOf" srcId="{1D779464-4A3E-4788-85A9-82C57F2AE268}" destId="{D0F9BFAE-C6A8-4627-83F2-52D481D42759}" srcOrd="0" destOrd="0" presId="urn:microsoft.com/office/officeart/2005/8/layout/radial6"/>
    <dgm:cxn modelId="{A61CD5D1-4454-4E1B-A1EC-776B21C1B853}" srcId="{D4A8CE31-EFC4-4127-BEBD-B1598F7ADB7E}" destId="{1D779464-4A3E-4788-85A9-82C57F2AE268}" srcOrd="2" destOrd="0" parTransId="{F086757B-B536-47A8-AD9E-7636543C5787}" sibTransId="{D37B5197-4F21-486E-9536-D8355469880D}"/>
    <dgm:cxn modelId="{7C682D32-4DAA-4957-A095-BE5569A00A2E}" srcId="{D4A8CE31-EFC4-4127-BEBD-B1598F7ADB7E}" destId="{D985C09B-15B9-49BC-810B-AB66F31753F1}" srcOrd="1" destOrd="0" parTransId="{4927A564-B3E8-42F0-ADF1-A57F6D929F8E}" sibTransId="{9EBE23FB-FAC2-47BF-9E5C-839C2D03C9C0}"/>
    <dgm:cxn modelId="{8BE033E2-A693-47E8-B6C4-7B921F66757F}" type="presOf" srcId="{4898DD02-9644-4EC4-BD24-DA5BB0436F78}" destId="{DA2100DA-58E1-4DA9-8571-F188300F4EA4}" srcOrd="0" destOrd="0" presId="urn:microsoft.com/office/officeart/2005/8/layout/radial6"/>
    <dgm:cxn modelId="{C4C72E81-81DA-4DC6-864C-FA81218A31C6}" type="presOf" srcId="{44AADE6D-95FD-49B5-A6CD-C31A426D53D2}" destId="{872723B9-C801-4A90-BA12-8B6F3C85E1C0}" srcOrd="0" destOrd="0" presId="urn:microsoft.com/office/officeart/2005/8/layout/radial6"/>
    <dgm:cxn modelId="{F2EA6E64-DC02-4763-B118-70425C584623}" type="presParOf" srcId="{B0F4DF06-5C7D-4A5E-B9EF-44E55175EF4A}" destId="{FD22B1AF-0C9D-4F06-8383-D46C30E19C61}" srcOrd="0" destOrd="0" presId="urn:microsoft.com/office/officeart/2005/8/layout/radial6"/>
    <dgm:cxn modelId="{81BD1C56-5DE0-4FEA-A24F-85A4ABF27949}" type="presParOf" srcId="{B0F4DF06-5C7D-4A5E-B9EF-44E55175EF4A}" destId="{DA2100DA-58E1-4DA9-8571-F188300F4EA4}" srcOrd="1" destOrd="0" presId="urn:microsoft.com/office/officeart/2005/8/layout/radial6"/>
    <dgm:cxn modelId="{9719E8C7-100C-4158-ABA3-E4088B162C07}" type="presParOf" srcId="{B0F4DF06-5C7D-4A5E-B9EF-44E55175EF4A}" destId="{43171D57-991A-4262-BB93-9A5F7BB50074}" srcOrd="2" destOrd="0" presId="urn:microsoft.com/office/officeart/2005/8/layout/radial6"/>
    <dgm:cxn modelId="{AC9AEB31-3228-4F1C-A2FA-E188BD0585CD}" type="presParOf" srcId="{B0F4DF06-5C7D-4A5E-B9EF-44E55175EF4A}" destId="{5EFE948E-5DEB-43DE-B858-DB6D5E03F65F}" srcOrd="3" destOrd="0" presId="urn:microsoft.com/office/officeart/2005/8/layout/radial6"/>
    <dgm:cxn modelId="{15D081E1-91F4-4F5E-8C63-2785138E7D07}" type="presParOf" srcId="{B0F4DF06-5C7D-4A5E-B9EF-44E55175EF4A}" destId="{A629CA3E-5A80-4D34-8E64-5E6E9992D666}" srcOrd="4" destOrd="0" presId="urn:microsoft.com/office/officeart/2005/8/layout/radial6"/>
    <dgm:cxn modelId="{F4361B0C-0A10-4924-8EE3-A370AA561AF9}" type="presParOf" srcId="{B0F4DF06-5C7D-4A5E-B9EF-44E55175EF4A}" destId="{B163CE88-4E21-46A8-8DA0-2A1540C017C8}" srcOrd="5" destOrd="0" presId="urn:microsoft.com/office/officeart/2005/8/layout/radial6"/>
    <dgm:cxn modelId="{3EE1EC76-EBFA-4B4B-B0C3-A69D12E0DF3A}" type="presParOf" srcId="{B0F4DF06-5C7D-4A5E-B9EF-44E55175EF4A}" destId="{6E4E94FA-5F66-4F23-AA4D-A9A93227A667}" srcOrd="6" destOrd="0" presId="urn:microsoft.com/office/officeart/2005/8/layout/radial6"/>
    <dgm:cxn modelId="{6CD0D50A-D9A5-401D-A2F4-975FD5270EA6}" type="presParOf" srcId="{B0F4DF06-5C7D-4A5E-B9EF-44E55175EF4A}" destId="{D0F9BFAE-C6A8-4627-83F2-52D481D42759}" srcOrd="7" destOrd="0" presId="urn:microsoft.com/office/officeart/2005/8/layout/radial6"/>
    <dgm:cxn modelId="{BABC0662-AA6B-4595-93AF-7DEE1AA56BBE}" type="presParOf" srcId="{B0F4DF06-5C7D-4A5E-B9EF-44E55175EF4A}" destId="{1D482D3F-82A0-4C33-91A1-06601B5C3E23}" srcOrd="8" destOrd="0" presId="urn:microsoft.com/office/officeart/2005/8/layout/radial6"/>
    <dgm:cxn modelId="{EB5E1E3A-04D3-4D1C-B210-C23377F9D8CA}" type="presParOf" srcId="{B0F4DF06-5C7D-4A5E-B9EF-44E55175EF4A}" destId="{E2095DD1-59AD-497D-B319-EE1CC28CEAC6}" srcOrd="9" destOrd="0" presId="urn:microsoft.com/office/officeart/2005/8/layout/radial6"/>
    <dgm:cxn modelId="{E3A5297A-C876-4FB2-B8C1-86AE59C0EC2E}" type="presParOf" srcId="{B0F4DF06-5C7D-4A5E-B9EF-44E55175EF4A}" destId="{872723B9-C801-4A90-BA12-8B6F3C85E1C0}" srcOrd="10" destOrd="0" presId="urn:microsoft.com/office/officeart/2005/8/layout/radial6"/>
    <dgm:cxn modelId="{B5EC397B-0710-4BA9-A07D-94B0467082FB}" type="presParOf" srcId="{B0F4DF06-5C7D-4A5E-B9EF-44E55175EF4A}" destId="{6B459232-6DEC-41C3-BC18-C9ED36503D0C}" srcOrd="11" destOrd="0" presId="urn:microsoft.com/office/officeart/2005/8/layout/radial6"/>
    <dgm:cxn modelId="{E8A7E787-6177-41DE-A59D-AEA8E94ED6A4}" type="presParOf" srcId="{B0F4DF06-5C7D-4A5E-B9EF-44E55175EF4A}" destId="{DC0281A6-73E4-4A1C-A634-D15540FDA5F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DAF30-F9E3-450C-A242-D51A78C35A38}">
      <dsp:nvSpPr>
        <dsp:cNvPr id="0" name=""/>
        <dsp:cNvSpPr/>
      </dsp:nvSpPr>
      <dsp:spPr>
        <a:xfrm>
          <a:off x="3517427" y="0"/>
          <a:ext cx="5276141" cy="1598965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solidFill>
            <a:srgbClr val="FABE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30188" lvl="1" indent="-2301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/>
            <a:t>New Features and Functionality</a:t>
          </a:r>
          <a:endParaRPr lang="en-US" sz="2000" kern="1200" dirty="0"/>
        </a:p>
        <a:p>
          <a:pPr marL="230188" lvl="1" indent="-2301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Compliance Updates</a:t>
          </a:r>
          <a:endParaRPr lang="en-US" sz="2000" kern="1200" dirty="0"/>
        </a:p>
        <a:p>
          <a:pPr marL="230188" lvl="1" indent="-2301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New Products</a:t>
          </a:r>
          <a:endParaRPr lang="en-US" sz="2000" kern="1200" dirty="0"/>
        </a:p>
      </dsp:txBody>
      <dsp:txXfrm>
        <a:off x="3517427" y="199871"/>
        <a:ext cx="4676529" cy="1199223"/>
      </dsp:txXfrm>
    </dsp:sp>
    <dsp:sp modelId="{0AD0137B-AC21-4E89-8C18-F33CF4E7A5B7}">
      <dsp:nvSpPr>
        <dsp:cNvPr id="0" name=""/>
        <dsp:cNvSpPr/>
      </dsp:nvSpPr>
      <dsp:spPr>
        <a:xfrm>
          <a:off x="0" y="0"/>
          <a:ext cx="3517427" cy="1598965"/>
        </a:xfrm>
        <a:prstGeom prst="roundRect">
          <a:avLst/>
        </a:prstGeom>
        <a:solidFill>
          <a:srgbClr val="FFC8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2 Feature Releases Per Year</a:t>
          </a:r>
        </a:p>
      </dsp:txBody>
      <dsp:txXfrm>
        <a:off x="78055" y="78055"/>
        <a:ext cx="3361317" cy="1442855"/>
      </dsp:txXfrm>
    </dsp:sp>
    <dsp:sp modelId="{8565C211-2F94-4506-832A-F6128DB80C50}">
      <dsp:nvSpPr>
        <dsp:cNvPr id="0" name=""/>
        <dsp:cNvSpPr/>
      </dsp:nvSpPr>
      <dsp:spPr>
        <a:xfrm>
          <a:off x="3517427" y="1791800"/>
          <a:ext cx="5276141" cy="1598965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solidFill>
            <a:srgbClr val="0070C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230188" lvl="1" indent="-23018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230188" lvl="1" indent="-2301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/>
            <a:t>Sandbox Preview – Opened 02/02/19</a:t>
          </a:r>
          <a:endParaRPr lang="en-US" sz="2000" kern="1200" dirty="0"/>
        </a:p>
        <a:p>
          <a:pPr marL="230188" lvl="1" indent="-2301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/>
            <a:t>5 Week Release Preparation Window</a:t>
          </a:r>
          <a:endParaRPr lang="en-US" sz="2000" kern="1200" dirty="0"/>
        </a:p>
      </dsp:txBody>
      <dsp:txXfrm>
        <a:off x="3517427" y="1991671"/>
        <a:ext cx="4676529" cy="1199223"/>
      </dsp:txXfrm>
    </dsp:sp>
    <dsp:sp modelId="{248C503A-1EC7-44DD-B00F-E12F87A6B5BB}">
      <dsp:nvSpPr>
        <dsp:cNvPr id="0" name=""/>
        <dsp:cNvSpPr/>
      </dsp:nvSpPr>
      <dsp:spPr>
        <a:xfrm>
          <a:off x="0" y="1758862"/>
          <a:ext cx="3517427" cy="159896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Advanced Visibility</a:t>
          </a:r>
          <a:endParaRPr lang="en-US" sz="2400" b="1" kern="1200" dirty="0"/>
        </a:p>
      </dsp:txBody>
      <dsp:txXfrm>
        <a:off x="78055" y="1836917"/>
        <a:ext cx="3361317" cy="1442855"/>
      </dsp:txXfrm>
    </dsp:sp>
    <dsp:sp modelId="{C4771784-DC10-45CF-AD8B-A08A734C4856}">
      <dsp:nvSpPr>
        <dsp:cNvPr id="0" name=""/>
        <dsp:cNvSpPr/>
      </dsp:nvSpPr>
      <dsp:spPr>
        <a:xfrm>
          <a:off x="3517427" y="3517724"/>
          <a:ext cx="5276141" cy="1598965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solidFill>
            <a:schemeClr val="accent4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30188" lvl="1" indent="-2301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/>
            <a:t>Feature Release Delivered to all Tenants</a:t>
          </a:r>
          <a:endParaRPr lang="en-US" sz="2000" kern="1200" dirty="0"/>
        </a:p>
        <a:p>
          <a:pPr marL="230188" lvl="1" indent="-2301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/>
            <a:t>March 9, 2019.</a:t>
          </a:r>
          <a:endParaRPr lang="en-US" sz="2000" kern="1200" dirty="0" smtClean="0"/>
        </a:p>
      </dsp:txBody>
      <dsp:txXfrm>
        <a:off x="3517427" y="3717595"/>
        <a:ext cx="4676529" cy="1199223"/>
      </dsp:txXfrm>
    </dsp:sp>
    <dsp:sp modelId="{E45DDCC7-1FE2-4340-BC72-9039707E7245}">
      <dsp:nvSpPr>
        <dsp:cNvPr id="0" name=""/>
        <dsp:cNvSpPr/>
      </dsp:nvSpPr>
      <dsp:spPr>
        <a:xfrm>
          <a:off x="0" y="3517724"/>
          <a:ext cx="3517427" cy="1598965"/>
        </a:xfrm>
        <a:prstGeom prst="roundRect">
          <a:avLst/>
        </a:prstGeom>
        <a:solidFill>
          <a:srgbClr val="96C4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One Window</a:t>
          </a:r>
          <a:endParaRPr lang="en-US" sz="2400" b="1" kern="1200" dirty="0"/>
        </a:p>
      </dsp:txBody>
      <dsp:txXfrm>
        <a:off x="78055" y="3595779"/>
        <a:ext cx="3361317" cy="1442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281A6-73E4-4A1C-A634-D15540FDA5F3}">
      <dsp:nvSpPr>
        <dsp:cNvPr id="0" name=""/>
        <dsp:cNvSpPr/>
      </dsp:nvSpPr>
      <dsp:spPr>
        <a:xfrm>
          <a:off x="1727968" y="461669"/>
          <a:ext cx="3247130" cy="3247130"/>
        </a:xfrm>
        <a:prstGeom prst="blockArc">
          <a:avLst>
            <a:gd name="adj1" fmla="val 10836817"/>
            <a:gd name="adj2" fmla="val 16815355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095DD1-59AD-497D-B319-EE1CC28CEAC6}">
      <dsp:nvSpPr>
        <dsp:cNvPr id="0" name=""/>
        <dsp:cNvSpPr/>
      </dsp:nvSpPr>
      <dsp:spPr>
        <a:xfrm>
          <a:off x="1726012" y="525237"/>
          <a:ext cx="3247130" cy="3247130"/>
        </a:xfrm>
        <a:prstGeom prst="blockArc">
          <a:avLst>
            <a:gd name="adj1" fmla="val 4660227"/>
            <a:gd name="adj2" fmla="val 10974685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4E94FA-5F66-4F23-AA4D-A9A93227A667}">
      <dsp:nvSpPr>
        <dsp:cNvPr id="0" name=""/>
        <dsp:cNvSpPr/>
      </dsp:nvSpPr>
      <dsp:spPr>
        <a:xfrm>
          <a:off x="2272733" y="502368"/>
          <a:ext cx="3247130" cy="3247130"/>
        </a:xfrm>
        <a:prstGeom prst="blockArc">
          <a:avLst>
            <a:gd name="adj1" fmla="val 32056"/>
            <a:gd name="adj2" fmla="val 5852346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FE948E-5DEB-43DE-B858-DB6D5E03F65F}">
      <dsp:nvSpPr>
        <dsp:cNvPr id="0" name=""/>
        <dsp:cNvSpPr/>
      </dsp:nvSpPr>
      <dsp:spPr>
        <a:xfrm>
          <a:off x="2273521" y="465017"/>
          <a:ext cx="3247130" cy="3247130"/>
        </a:xfrm>
        <a:prstGeom prst="blockArc">
          <a:avLst>
            <a:gd name="adj1" fmla="val 15626835"/>
            <a:gd name="adj2" fmla="val 113041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22B1AF-0C9D-4F06-8383-D46C30E19C61}">
      <dsp:nvSpPr>
        <dsp:cNvPr id="0" name=""/>
        <dsp:cNvSpPr/>
      </dsp:nvSpPr>
      <dsp:spPr>
        <a:xfrm>
          <a:off x="2655491" y="1165910"/>
          <a:ext cx="1956810" cy="1889326"/>
        </a:xfrm>
        <a:prstGeom prst="ellipse">
          <a:avLst/>
        </a:prstGeom>
        <a:solidFill>
          <a:srgbClr val="8300C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5 Week Testing Efforts</a:t>
          </a:r>
          <a:endParaRPr lang="en-US" sz="3000" b="1" kern="1200" dirty="0"/>
        </a:p>
      </dsp:txBody>
      <dsp:txXfrm>
        <a:off x="2942059" y="1442595"/>
        <a:ext cx="1383674" cy="1335956"/>
      </dsp:txXfrm>
    </dsp:sp>
    <dsp:sp modelId="{DA2100DA-58E1-4DA9-8571-F188300F4EA4}">
      <dsp:nvSpPr>
        <dsp:cNvPr id="0" name=""/>
        <dsp:cNvSpPr/>
      </dsp:nvSpPr>
      <dsp:spPr>
        <a:xfrm>
          <a:off x="2826726" y="1650"/>
          <a:ext cx="1614339" cy="1046031"/>
        </a:xfrm>
        <a:prstGeom prst="ellipse">
          <a:avLst/>
        </a:prstGeom>
        <a:solidFill>
          <a:srgbClr val="8300C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INTEGRATIONS</a:t>
          </a:r>
          <a:endParaRPr lang="en-US" sz="1050" b="1" kern="1200" dirty="0"/>
        </a:p>
      </dsp:txBody>
      <dsp:txXfrm>
        <a:off x="3063140" y="154838"/>
        <a:ext cx="1141511" cy="739655"/>
      </dsp:txXfrm>
    </dsp:sp>
    <dsp:sp modelId="{A629CA3E-5A80-4D34-8E64-5E6E9992D666}">
      <dsp:nvSpPr>
        <dsp:cNvPr id="0" name=""/>
        <dsp:cNvSpPr/>
      </dsp:nvSpPr>
      <dsp:spPr>
        <a:xfrm>
          <a:off x="4730689" y="1617706"/>
          <a:ext cx="1502895" cy="1046031"/>
        </a:xfrm>
        <a:prstGeom prst="ellipse">
          <a:avLst/>
        </a:prstGeom>
        <a:solidFill>
          <a:srgbClr val="8300C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SYSTEM DATA VALIDATIONS</a:t>
          </a:r>
          <a:endParaRPr lang="en-US" sz="1050" b="1" kern="1200" dirty="0"/>
        </a:p>
      </dsp:txBody>
      <dsp:txXfrm>
        <a:off x="4950783" y="1770894"/>
        <a:ext cx="1062707" cy="739655"/>
      </dsp:txXfrm>
    </dsp:sp>
    <dsp:sp modelId="{D0F9BFAE-C6A8-4627-83F2-52D481D42759}">
      <dsp:nvSpPr>
        <dsp:cNvPr id="0" name=""/>
        <dsp:cNvSpPr/>
      </dsp:nvSpPr>
      <dsp:spPr>
        <a:xfrm>
          <a:off x="2836251" y="3175116"/>
          <a:ext cx="1703942" cy="1046031"/>
        </a:xfrm>
        <a:prstGeom prst="ellipse">
          <a:avLst/>
        </a:prstGeom>
        <a:solidFill>
          <a:srgbClr val="8300C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CRITICAL BUSINESS PROCESSES</a:t>
          </a:r>
          <a:endParaRPr lang="en-US" sz="1050" b="1" kern="1200" dirty="0"/>
        </a:p>
      </dsp:txBody>
      <dsp:txXfrm>
        <a:off x="3085788" y="3328304"/>
        <a:ext cx="1204868" cy="739655"/>
      </dsp:txXfrm>
    </dsp:sp>
    <dsp:sp modelId="{872723B9-C801-4A90-BA12-8B6F3C85E1C0}">
      <dsp:nvSpPr>
        <dsp:cNvPr id="0" name=""/>
        <dsp:cNvSpPr/>
      </dsp:nvSpPr>
      <dsp:spPr>
        <a:xfrm>
          <a:off x="1015806" y="1545235"/>
          <a:ext cx="1499820" cy="1046031"/>
        </a:xfrm>
        <a:prstGeom prst="ellipse">
          <a:avLst/>
        </a:prstGeom>
        <a:solidFill>
          <a:srgbClr val="8300C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CRITICAL CUSTOM REPORTS</a:t>
          </a:r>
          <a:endParaRPr lang="en-US" sz="1050" b="1" kern="1200" dirty="0"/>
        </a:p>
      </dsp:txBody>
      <dsp:txXfrm>
        <a:off x="1235450" y="1698423"/>
        <a:ext cx="1060532" cy="739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8649-B8BB-9749-940F-1A6B33ECDFE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2A54B-90B8-124D-820A-F26FC11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35504" r="7413" b="31163"/>
          <a:stretch/>
        </p:blipFill>
        <p:spPr>
          <a:xfrm>
            <a:off x="233915" y="318977"/>
            <a:ext cx="5050466" cy="15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6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t="18295" r="16397" b="16589"/>
          <a:stretch/>
        </p:blipFill>
        <p:spPr>
          <a:xfrm>
            <a:off x="212654" y="144931"/>
            <a:ext cx="1329070" cy="9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orkday.com/node/201788" TargetMode="External"/><Relationship Id="rId7" Type="http://schemas.openxmlformats.org/officeDocument/2006/relationships/hyperlink" Target="https://community.workday.com/articles/214356" TargetMode="External"/><Relationship Id="rId2" Type="http://schemas.openxmlformats.org/officeDocument/2006/relationships/hyperlink" Target="http://community.workday.com/FeatureReleaseGuidebook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munity.workday.com/node/220172" TargetMode="External"/><Relationship Id="rId5" Type="http://schemas.openxmlformats.org/officeDocument/2006/relationships/hyperlink" Target="https://community.workday.com/node/125765" TargetMode="External"/><Relationship Id="rId4" Type="http://schemas.openxmlformats.org/officeDocument/2006/relationships/hyperlink" Target="https://community.workday.com/articles/22017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3941" y="3253531"/>
            <a:ext cx="4736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Workday 32</a:t>
            </a:r>
            <a:endParaRPr lang="en-US" sz="32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3948" y="4537431"/>
            <a:ext cx="509610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Alicia Maule</a:t>
            </a:r>
            <a:endParaRPr lang="en-US" sz="2200" dirty="0"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January 14, 2019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4882664" y="319911"/>
            <a:ext cx="4114800" cy="5564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©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2018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</a:t>
            </a:r>
          </a:p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10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3436" y="242223"/>
            <a:ext cx="8839248" cy="95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Step 3 – Review and Save the Excel </a:t>
            </a:r>
          </a:p>
          <a:p>
            <a:r>
              <a:rPr lang="en-US" sz="2800" b="1" dirty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Report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740"/>
          <a:stretch/>
        </p:blipFill>
        <p:spPr>
          <a:xfrm>
            <a:off x="77332" y="1869728"/>
            <a:ext cx="8989336" cy="402336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0" name="Oval 9"/>
          <p:cNvSpPr/>
          <p:nvPr/>
        </p:nvSpPr>
        <p:spPr>
          <a:xfrm>
            <a:off x="1587730" y="2298888"/>
            <a:ext cx="471949" cy="349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26081" y="2310537"/>
            <a:ext cx="693821" cy="349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/>
          <p:cNvSpPr/>
          <p:nvPr/>
        </p:nvSpPr>
        <p:spPr>
          <a:xfrm>
            <a:off x="8453531" y="2234093"/>
            <a:ext cx="206477" cy="2607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/>
          <p:cNvSpPr/>
          <p:nvPr/>
        </p:nvSpPr>
        <p:spPr>
          <a:xfrm>
            <a:off x="8801912" y="2224666"/>
            <a:ext cx="206477" cy="2607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ounded Rectangular Callout 13"/>
          <p:cNvSpPr/>
          <p:nvPr/>
        </p:nvSpPr>
        <p:spPr>
          <a:xfrm>
            <a:off x="1144988" y="2795410"/>
            <a:ext cx="1627708" cy="506224"/>
          </a:xfrm>
          <a:prstGeom prst="wedgeRoundRectCallout">
            <a:avLst>
              <a:gd name="adj1" fmla="val 1236"/>
              <a:gd name="adj2" fmla="val -83567"/>
              <a:gd name="adj3" fmla="val 16667"/>
            </a:avLst>
          </a:prstGeom>
          <a:solidFill>
            <a:srgbClr val="FFC8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Automatically Available or Setup Required?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866718" y="2774272"/>
            <a:ext cx="1347474" cy="527363"/>
          </a:xfrm>
          <a:prstGeom prst="wedgeRoundRectCallout">
            <a:avLst>
              <a:gd name="adj1" fmla="val 1236"/>
              <a:gd name="adj2" fmla="val -83567"/>
              <a:gd name="adj3" fmla="val 16667"/>
            </a:avLst>
          </a:prstGeom>
          <a:solidFill>
            <a:srgbClr val="FFC8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Will this impact Training and Job Aids?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7087497" y="2822524"/>
            <a:ext cx="1775322" cy="557239"/>
          </a:xfrm>
          <a:prstGeom prst="wedgeRoundRectCallout">
            <a:avLst>
              <a:gd name="adj1" fmla="val 46807"/>
              <a:gd name="adj2" fmla="val -123135"/>
              <a:gd name="adj3" fmla="val 16667"/>
            </a:avLst>
          </a:prstGeom>
          <a:solidFill>
            <a:srgbClr val="FFC8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Add a SIGNOFF Column. Include Initials and Date of Sign-Off</a:t>
            </a:r>
          </a:p>
        </p:txBody>
      </p:sp>
      <p:sp>
        <p:nvSpPr>
          <p:cNvPr id="17" name="Oval 16"/>
          <p:cNvSpPr/>
          <p:nvPr/>
        </p:nvSpPr>
        <p:spPr>
          <a:xfrm>
            <a:off x="6955915" y="2311826"/>
            <a:ext cx="341131" cy="3681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26588" y="2259369"/>
            <a:ext cx="648571" cy="473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ounded Rectangular Callout 18"/>
          <p:cNvSpPr/>
          <p:nvPr/>
        </p:nvSpPr>
        <p:spPr>
          <a:xfrm>
            <a:off x="7650872" y="1544096"/>
            <a:ext cx="938718" cy="506224"/>
          </a:xfrm>
          <a:prstGeom prst="wedgeRoundRectCallout">
            <a:avLst>
              <a:gd name="adj1" fmla="val 36292"/>
              <a:gd name="adj2" fmla="val 90507"/>
              <a:gd name="adj3" fmla="val 16667"/>
            </a:avLst>
          </a:prstGeom>
          <a:solidFill>
            <a:srgbClr val="FFC8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Add a NOTES Column</a:t>
            </a:r>
          </a:p>
        </p:txBody>
      </p:sp>
    </p:spTree>
    <p:extLst>
      <p:ext uri="{BB962C8B-B14F-4D97-AF65-F5344CB8AC3E}">
        <p14:creationId xmlns:p14="http://schemas.microsoft.com/office/powerpoint/2010/main" val="26702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11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427" y="381062"/>
            <a:ext cx="849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Setup Effort (column C)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1250" y="1677537"/>
            <a:ext cx="764087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Automatically Available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This functionality is automatically available and is the testing focus during the 5 week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window (see purple rows in Announcing and Feature considerations Workday 32 All – Distribution.xlsx)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  <a:p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  <a:p>
            <a:pPr>
              <a:spcAft>
                <a:spcPts val="1200"/>
              </a:spcAft>
            </a:pPr>
            <a:r>
              <a:rPr 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Setup 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Required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(Uptake)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Items that need to be configured to uptake the new functionality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Must perform setup tasks to take advantage of these features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Workday recommends uptake to take place during the Extend &amp; Optimize window (4 months)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Please evaluate these and work with Enterprise Systems to complete set up and change management for those you wish to implement.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683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12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6541" y="1742108"/>
            <a:ext cx="8428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66666"/>
                </a:solidFill>
              </a:rPr>
              <a:t>Service </a:t>
            </a:r>
            <a:r>
              <a:rPr lang="en-US" dirty="0">
                <a:solidFill>
                  <a:srgbClr val="666666"/>
                </a:solidFill>
              </a:rPr>
              <a:t>Update </a:t>
            </a:r>
            <a:r>
              <a:rPr lang="en-US" dirty="0" smtClean="0">
                <a:solidFill>
                  <a:srgbClr val="666666"/>
                </a:solidFill>
              </a:rPr>
              <a:t>Notes are available from the Community homepage in the Learn section.  A </a:t>
            </a:r>
            <a:r>
              <a:rPr lang="en-US" b="1" dirty="0">
                <a:solidFill>
                  <a:srgbClr val="666666"/>
                </a:solidFill>
              </a:rPr>
              <a:t>RELEASE PREPARATION</a:t>
            </a:r>
            <a:r>
              <a:rPr lang="en-US" dirty="0">
                <a:solidFill>
                  <a:srgbClr val="666666"/>
                </a:solidFill>
              </a:rPr>
              <a:t> tag to help track additional features added and delivery date revisions during the five week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6" y="2585651"/>
            <a:ext cx="8179724" cy="36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13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427" y="381062"/>
            <a:ext cx="849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Setup Effort (column C)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1250" y="1677537"/>
            <a:ext cx="764087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Automatically Available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This functionality is automatically available and is the testing focus during the 5 week window</a:t>
            </a:r>
          </a:p>
          <a:p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  <a:p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  <a:p>
            <a:pPr>
              <a:spcAft>
                <a:spcPts val="1200"/>
              </a:spcAft>
            </a:pP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Setup Required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(Uptake)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Items that need to be configured to uptake the new functionality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Must perform setup tasks to take advantage of these features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Workday recommends uptake to take place during the Extend &amp; Optimize window (4 months) </a:t>
            </a:r>
          </a:p>
        </p:txBody>
      </p:sp>
    </p:spTree>
    <p:extLst>
      <p:ext uri="{BB962C8B-B14F-4D97-AF65-F5344CB8AC3E}">
        <p14:creationId xmlns:p14="http://schemas.microsoft.com/office/powerpoint/2010/main" val="33469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14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427" y="381062"/>
            <a:ext cx="849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Step 4 – Test!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3131"/>
              </p:ext>
            </p:extLst>
          </p:nvPr>
        </p:nvGraphicFramePr>
        <p:xfrm>
          <a:off x="811822" y="1779602"/>
          <a:ext cx="7269331" cy="422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99766" y="1319328"/>
            <a:ext cx="309703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indent="-173038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Open Sans"/>
              </a:rPr>
              <a:t>Run </a:t>
            </a:r>
            <a:r>
              <a:rPr lang="en-US" dirty="0">
                <a:solidFill>
                  <a:schemeClr val="tx1"/>
                </a:solidFill>
                <a:latin typeface="Open Sans"/>
              </a:rPr>
              <a:t>and review output from critical integrations before beginning any testing which may change the </a:t>
            </a:r>
            <a:r>
              <a:rPr lang="en-US" dirty="0" smtClean="0">
                <a:solidFill>
                  <a:schemeClr val="tx1"/>
                </a:solidFill>
                <a:latin typeface="Open Sans"/>
              </a:rPr>
              <a:t>output</a:t>
            </a:r>
            <a:endParaRPr lang="en-US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2714" y="4849523"/>
            <a:ext cx="22383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indent="-173038">
              <a:buFont typeface="+mj-lt"/>
              <a:buAutoNum type="arabicPeriod" startAt="2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Validate existing system </a:t>
            </a:r>
            <a:r>
              <a:rPr lang="en-US" dirty="0" smtClean="0">
                <a:solidFill>
                  <a:schemeClr val="tx1"/>
                </a:solidFill>
                <a:latin typeface="Open Sans"/>
              </a:rPr>
              <a:t>data</a:t>
            </a:r>
            <a:endParaRPr lang="en-US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310" y="4849523"/>
            <a:ext cx="271758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indent="-173038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Test critical business processes to confirm the process and results are as </a:t>
            </a:r>
            <a:r>
              <a:rPr lang="en-US" dirty="0" smtClean="0">
                <a:solidFill>
                  <a:schemeClr val="tx1"/>
                </a:solidFill>
                <a:latin typeface="Open Sans"/>
              </a:rPr>
              <a:t>expected</a:t>
            </a:r>
            <a:endParaRPr lang="en-US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310" y="2432686"/>
            <a:ext cx="23257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indent="-173038">
              <a:buFont typeface="+mj-lt"/>
              <a:buAutoNum type="arabicPeriod" startAt="4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Run critical custom reports to review for any </a:t>
            </a:r>
            <a:r>
              <a:rPr lang="en-US" dirty="0" smtClean="0">
                <a:solidFill>
                  <a:schemeClr val="tx1"/>
                </a:solidFill>
                <a:latin typeface="Open Sans"/>
              </a:rPr>
              <a:t>changes</a:t>
            </a:r>
            <a:endParaRPr lang="en-US" dirty="0">
              <a:solidFill>
                <a:schemeClr val="tx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073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15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427" y="381062"/>
            <a:ext cx="849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Testing Recommendations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383" y="1541417"/>
            <a:ext cx="8665786" cy="4693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60375" indent="-23336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Open Sans"/>
              </a:rPr>
              <a:t>Use Sandbox Preview Tenant Exclusively when testing </a:t>
            </a:r>
            <a:r>
              <a:rPr lang="en-US" b="1" dirty="0">
                <a:latin typeface="Open Sans"/>
              </a:rPr>
              <a:t>Automatically Available </a:t>
            </a:r>
            <a:r>
              <a:rPr lang="en-US" dirty="0">
                <a:latin typeface="Open Sans"/>
              </a:rPr>
              <a:t>Features during 5 week Testing </a:t>
            </a:r>
            <a:r>
              <a:rPr lang="en-US" dirty="0" smtClean="0">
                <a:latin typeface="Open Sans"/>
              </a:rPr>
              <a:t>window.</a:t>
            </a:r>
            <a:endParaRPr lang="en-US" dirty="0">
              <a:latin typeface="Open Sans"/>
            </a:endParaRPr>
          </a:p>
          <a:p>
            <a:pPr marL="227012">
              <a:buClr>
                <a:srgbClr val="0070C0"/>
              </a:buClr>
            </a:pPr>
            <a:endParaRPr lang="en-US" dirty="0">
              <a:latin typeface="Open Sans"/>
            </a:endParaRPr>
          </a:p>
          <a:p>
            <a:pPr marL="460375" indent="-233363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>
              <a:latin typeface="Open Sans"/>
            </a:endParaRPr>
          </a:p>
          <a:p>
            <a:pPr marL="227012">
              <a:spcAft>
                <a:spcPts val="600"/>
              </a:spcAft>
              <a:buClr>
                <a:srgbClr val="0070C0"/>
              </a:buClr>
            </a:pPr>
            <a:r>
              <a:rPr lang="en-US" b="1" dirty="0">
                <a:solidFill>
                  <a:srgbClr val="C00000"/>
                </a:solidFill>
                <a:latin typeface="Open Sans"/>
              </a:rPr>
              <a:t>NOTE:</a:t>
            </a:r>
          </a:p>
          <a:p>
            <a:pPr marL="460375" indent="-23336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Open Sans"/>
              </a:rPr>
              <a:t>Changes made in Sandbox Preview Tenant during testing are not migrated to Production during the Feature </a:t>
            </a:r>
            <a:r>
              <a:rPr lang="en-US" dirty="0" smtClean="0">
                <a:latin typeface="Open Sans"/>
              </a:rPr>
              <a:t>Release.</a:t>
            </a:r>
            <a:endParaRPr lang="en-US" dirty="0">
              <a:latin typeface="Open Sans"/>
            </a:endParaRPr>
          </a:p>
          <a:p>
            <a:pPr marL="460375" lvl="1" indent="-233363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>
              <a:latin typeface="Open Sans"/>
            </a:endParaRPr>
          </a:p>
          <a:p>
            <a:pPr marL="460375" lvl="3" indent="-23336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Open Sans"/>
              </a:rPr>
              <a:t>Immediately after the conversion to </a:t>
            </a:r>
            <a:r>
              <a:rPr lang="en-US" dirty="0" smtClean="0">
                <a:latin typeface="Open Sans"/>
              </a:rPr>
              <a:t>Production, any configuration or setup changes </a:t>
            </a:r>
            <a:r>
              <a:rPr lang="en-US" dirty="0">
                <a:latin typeface="Open Sans"/>
              </a:rPr>
              <a:t>identified during testing in Preview </a:t>
            </a:r>
            <a:r>
              <a:rPr lang="en-US" b="1" dirty="0">
                <a:latin typeface="Open Sans"/>
              </a:rPr>
              <a:t>MUST</a:t>
            </a:r>
            <a:r>
              <a:rPr lang="en-US" dirty="0">
                <a:latin typeface="Open Sans"/>
              </a:rPr>
              <a:t> manually be configured or setup in Production.</a:t>
            </a:r>
          </a:p>
          <a:p>
            <a:pPr marL="460375" lvl="3" indent="-233363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>
              <a:latin typeface="Open Sans"/>
            </a:endParaRPr>
          </a:p>
          <a:p>
            <a:pPr marL="460375" indent="-233363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460375" indent="-233363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460375" indent="-233363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460375" indent="-233363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460375" indent="-233363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91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16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531" y="465293"/>
            <a:ext cx="849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WD32 Preparation Center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3567" y="1605832"/>
            <a:ext cx="81544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Feature Release Guidebook</a:t>
            </a:r>
            <a:endParaRPr lang="en-US" b="1" dirty="0"/>
          </a:p>
          <a:p>
            <a:r>
              <a:rPr lang="en-US" dirty="0"/>
              <a:t>A framework for developing a plan and a repeatable process to be executed each release</a:t>
            </a:r>
          </a:p>
          <a:p>
            <a:r>
              <a:rPr lang="en-US" b="1" dirty="0">
                <a:hlinkClick r:id="rId3"/>
              </a:rPr>
              <a:t>Feature Delivery During the Release Preparation Window</a:t>
            </a:r>
            <a:endParaRPr lang="en-US" b="1" dirty="0"/>
          </a:p>
          <a:p>
            <a:r>
              <a:rPr lang="en-US" dirty="0"/>
              <a:t>How Workday provides information on feature deliveries and updates during the 5-week release preparation window</a:t>
            </a:r>
          </a:p>
          <a:p>
            <a:r>
              <a:rPr lang="en-US" b="1" dirty="0">
                <a:hlinkClick r:id="rId4"/>
              </a:rPr>
              <a:t>Announcing and Feature Considerations Document</a:t>
            </a:r>
            <a:endParaRPr lang="en-US" b="1" dirty="0"/>
          </a:p>
          <a:p>
            <a:r>
              <a:rPr lang="en-US" dirty="0"/>
              <a:t>A general guide on how to read Announcing and Feature Considerations</a:t>
            </a:r>
          </a:p>
          <a:p>
            <a:r>
              <a:rPr lang="en-US" b="1" dirty="0">
                <a:hlinkClick r:id="rId5"/>
              </a:rPr>
              <a:t>Testing the Feature Release</a:t>
            </a:r>
            <a:endParaRPr lang="en-US" b="1" dirty="0"/>
          </a:p>
          <a:p>
            <a:r>
              <a:rPr lang="en-US" dirty="0"/>
              <a:t>How NSCs can request a refresh of their Sandbox Preview tenant from Production</a:t>
            </a:r>
          </a:p>
          <a:p>
            <a:r>
              <a:rPr lang="en-US" b="1" dirty="0">
                <a:hlinkClick r:id="rId6"/>
              </a:rPr>
              <a:t>How to Use the What's New Report</a:t>
            </a:r>
            <a:endParaRPr lang="en-US" b="1" dirty="0"/>
          </a:p>
          <a:p>
            <a:r>
              <a:rPr lang="en-US" dirty="0"/>
              <a:t>A general guide on how to read the What's New in Workday report</a:t>
            </a:r>
          </a:p>
          <a:p>
            <a:r>
              <a:rPr lang="en-US" b="1" dirty="0">
                <a:hlinkClick r:id="rId7"/>
              </a:rPr>
              <a:t>Workday Adoption</a:t>
            </a:r>
            <a:endParaRPr lang="en-US" b="1" dirty="0"/>
          </a:p>
          <a:p>
            <a:r>
              <a:rPr lang="en-US" dirty="0"/>
              <a:t>How to use the Adoption Planning dashboard to view and report on your uptake of new features and enhancements in Workday</a:t>
            </a:r>
          </a:p>
        </p:txBody>
      </p:sp>
    </p:spTree>
    <p:extLst>
      <p:ext uri="{BB962C8B-B14F-4D97-AF65-F5344CB8AC3E}">
        <p14:creationId xmlns:p14="http://schemas.microsoft.com/office/powerpoint/2010/main" val="20049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9630" y="382632"/>
            <a:ext cx="849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Agenda</a:t>
            </a:r>
            <a:endParaRPr lang="en-US" sz="32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0" y="169006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Workday Feature Releases</a:t>
            </a:r>
            <a:endParaRPr lang="en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 5 Week Preview Preparation Window</a:t>
            </a:r>
          </a:p>
          <a:p>
            <a:pPr lv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 What’s New in Workday Report</a:t>
            </a:r>
          </a:p>
          <a:p>
            <a:pPr lv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 Testing the Feature Release 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chemeClr val="dk1"/>
                </a:solidFill>
                <a:sym typeface="Arial"/>
              </a:rPr>
              <a:t>Feature Release Resources</a:t>
            </a:r>
          </a:p>
        </p:txBody>
      </p:sp>
    </p:spTree>
    <p:extLst>
      <p:ext uri="{BB962C8B-B14F-4D97-AF65-F5344CB8AC3E}">
        <p14:creationId xmlns:p14="http://schemas.microsoft.com/office/powerpoint/2010/main" val="16671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9052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3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9630" y="382632"/>
            <a:ext cx="849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Workday </a:t>
            </a:r>
            <a:r>
              <a:rPr lang="en-US" sz="2800" b="1" dirty="0">
                <a:solidFill>
                  <a:srgbClr val="7030A0"/>
                </a:solidFill>
              </a:rPr>
              <a:t>Feature Releases</a:t>
            </a:r>
            <a:endParaRPr lang="en-US" sz="2800" b="1" dirty="0">
              <a:solidFill>
                <a:srgbClr val="7030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396358"/>
              </p:ext>
            </p:extLst>
          </p:nvPr>
        </p:nvGraphicFramePr>
        <p:xfrm>
          <a:off x="255180" y="1297172"/>
          <a:ext cx="8793569" cy="511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5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D0137B-AC21-4E89-8C18-F33CF4E7A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0AD0137B-AC21-4E89-8C18-F33CF4E7A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3DAF30-F9E3-450C-A242-D51A78C35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F93DAF30-F9E3-450C-A242-D51A78C35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8C503A-1EC7-44DD-B00F-E12F87A6B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248C503A-1EC7-44DD-B00F-E12F87A6B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65C211-2F94-4506-832A-F6128DB80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8565C211-2F94-4506-832A-F6128DB80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5DDCC7-1FE2-4340-BC72-9039707E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45DDCC7-1FE2-4340-BC72-9039707E7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771784-DC10-45CF-AD8B-A08A734C4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C4771784-DC10-45CF-AD8B-A08A734C4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4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9630" y="382632"/>
            <a:ext cx="849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Release Schedule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5181" y="1603357"/>
            <a:ext cx="4187686" cy="4291163"/>
          </a:xfrm>
          <a:prstGeom prst="rect">
            <a:avLst/>
          </a:prstGeom>
          <a:solidFill>
            <a:srgbClr val="FFC80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 u="sng" dirty="0" smtClean="0">
              <a:solidFill>
                <a:srgbClr val="666666"/>
              </a:solidFill>
            </a:endParaRPr>
          </a:p>
          <a:p>
            <a:pPr lvl="0" algn="ctr"/>
            <a:r>
              <a:rPr lang="en-US" sz="3200" b="1" u="sng" dirty="0" smtClean="0">
                <a:solidFill>
                  <a:schemeClr val="tx1"/>
                </a:solidFill>
              </a:rPr>
              <a:t>Workday 32</a:t>
            </a:r>
            <a:br>
              <a:rPr lang="en-US" sz="3200" b="1" u="sng" dirty="0" smtClean="0">
                <a:solidFill>
                  <a:schemeClr val="tx1"/>
                </a:solidFill>
              </a:rPr>
            </a:br>
            <a:endParaRPr lang="en-US" u="sng" dirty="0" smtClean="0">
              <a:solidFill>
                <a:srgbClr val="666666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February 4, 2019–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Features available in </a:t>
            </a:r>
            <a:r>
              <a:rPr lang="en-US" sz="2000" dirty="0" smtClean="0">
                <a:solidFill>
                  <a:schemeClr val="tx1"/>
                </a:solidFill>
              </a:rPr>
              <a:t>Preview</a:t>
            </a:r>
            <a:endParaRPr lang="en-US" sz="2000" dirty="0">
              <a:solidFill>
                <a:schemeClr val="tx1"/>
              </a:solidFill>
            </a:endParaRPr>
          </a:p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sz="2000" b="1" dirty="0" smtClean="0">
                <a:solidFill>
                  <a:schemeClr val="tx1"/>
                </a:solidFill>
              </a:rPr>
              <a:t>March 9, 2019– </a:t>
            </a:r>
            <a:endParaRPr lang="en-US" sz="2000" b="1" dirty="0">
              <a:solidFill>
                <a:schemeClr val="tx1"/>
              </a:solidFill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WD </a:t>
            </a:r>
            <a:r>
              <a:rPr lang="en-US" sz="2000" dirty="0" smtClean="0">
                <a:solidFill>
                  <a:schemeClr val="tx1"/>
                </a:solidFill>
              </a:rPr>
              <a:t>32 </a:t>
            </a:r>
            <a:r>
              <a:rPr lang="en-US" sz="2000" dirty="0">
                <a:solidFill>
                  <a:schemeClr val="tx1"/>
                </a:solidFill>
              </a:rPr>
              <a:t>will be available in ALL Tenants </a:t>
            </a: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/>
            <a:endParaRPr lang="en-US" sz="2000" dirty="0">
              <a:solidFill>
                <a:srgbClr val="6666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4272" y="1583178"/>
            <a:ext cx="4162016" cy="4311342"/>
          </a:xfrm>
          <a:prstGeom prst="rect">
            <a:avLst/>
          </a:prstGeom>
          <a:solidFill>
            <a:srgbClr val="FFC80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u="sng" dirty="0" smtClean="0">
                <a:solidFill>
                  <a:srgbClr val="7030A0"/>
                </a:solidFill>
              </a:rPr>
              <a:t>Workday 33</a:t>
            </a:r>
            <a:br>
              <a:rPr lang="en-US" sz="3200" b="1" u="sng" dirty="0" smtClean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August 3, 2019 – 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Features available in Preview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pPr lvl="0"/>
            <a:r>
              <a:rPr lang="en-US" sz="2000" b="1" dirty="0">
                <a:solidFill>
                  <a:srgbClr val="7030A0"/>
                </a:solidFill>
              </a:rPr>
              <a:t>September 7</a:t>
            </a:r>
            <a:r>
              <a:rPr lang="en-US" sz="2000" b="1" dirty="0" smtClean="0">
                <a:solidFill>
                  <a:srgbClr val="7030A0"/>
                </a:solidFill>
              </a:rPr>
              <a:t>, 2019– </a:t>
            </a:r>
            <a:endParaRPr lang="en-US" sz="2000" b="1" dirty="0">
              <a:solidFill>
                <a:srgbClr val="7030A0"/>
              </a:solidFill>
            </a:endParaRPr>
          </a:p>
          <a:p>
            <a:pPr lvl="0"/>
            <a:r>
              <a:rPr lang="en-US" dirty="0">
                <a:solidFill>
                  <a:srgbClr val="7030A0"/>
                </a:solidFill>
              </a:rPr>
              <a:t>WD </a:t>
            </a:r>
            <a:r>
              <a:rPr lang="en-US" dirty="0" smtClean="0">
                <a:solidFill>
                  <a:srgbClr val="7030A0"/>
                </a:solidFill>
              </a:rPr>
              <a:t>33 </a:t>
            </a:r>
            <a:r>
              <a:rPr lang="en-US" dirty="0">
                <a:solidFill>
                  <a:srgbClr val="7030A0"/>
                </a:solidFill>
              </a:rPr>
              <a:t>will be available in ALL Tenants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5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9630" y="382632"/>
            <a:ext cx="849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Yearly Lifecycle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88" y="1499324"/>
            <a:ext cx="7971092" cy="48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6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7973" y="140802"/>
            <a:ext cx="8363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5 Week Preview Preparation</a:t>
            </a:r>
          </a:p>
          <a:p>
            <a:r>
              <a:rPr lang="en-US" sz="2800" b="1" dirty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               Window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096712"/>
              </p:ext>
            </p:extLst>
          </p:nvPr>
        </p:nvGraphicFramePr>
        <p:xfrm>
          <a:off x="107778" y="2371064"/>
          <a:ext cx="8988602" cy="3475445"/>
        </p:xfrm>
        <a:graphic>
          <a:graphicData uri="http://schemas.openxmlformats.org/drawingml/2006/table">
            <a:tbl>
              <a:tblPr firstRow="1" bandRow="1"/>
              <a:tblGrid>
                <a:gridCol w="42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1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75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Workday 32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Feature Release Prep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32960" marB="329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32960" marB="32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9" marR="65919" marT="32960" marB="32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32960" marB="3296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9" marR="65919" marT="32960" marB="32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32960" marB="32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9" marR="65919" marT="32960" marB="32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32960" marB="32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80693" y="252516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80693" y="252516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80693" y="252516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80693" y="252516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3" name="Rectangle 12"/>
          <p:cNvSpPr/>
          <p:nvPr/>
        </p:nvSpPr>
        <p:spPr>
          <a:xfrm>
            <a:off x="7654353" y="2780098"/>
            <a:ext cx="1290035" cy="9021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b="1" u="sng" dirty="0" smtClean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March 9th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100" dirty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450"/>
              </a:spcBef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WD 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32 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Features Delivered to ALL Tenants</a:t>
            </a:r>
          </a:p>
          <a:p>
            <a:pPr algn="ctr">
              <a:spcBef>
                <a:spcPts val="450"/>
              </a:spcBef>
            </a:pPr>
            <a:endParaRPr lang="en-US" sz="1100" dirty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364" y="2855667"/>
            <a:ext cx="1223453" cy="106972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WD32 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Features Available in Preview Tenant</a:t>
            </a:r>
          </a:p>
          <a:p>
            <a:pPr algn="ctr">
              <a:spcBef>
                <a:spcPts val="450"/>
              </a:spcBef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~</a:t>
            </a:r>
          </a:p>
          <a:p>
            <a:pPr algn="ctr">
              <a:spcBef>
                <a:spcPts val="450"/>
              </a:spcBef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 Week Preview Window Open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2084" y="4704991"/>
            <a:ext cx="1211291" cy="51981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Testing signoff due on March 5</a:t>
            </a:r>
            <a:r>
              <a:rPr lang="en-US" sz="1200" b="1" baseline="30000" dirty="0" smtClean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b="1" dirty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941855" y="5392102"/>
            <a:ext cx="7153478" cy="39526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Aids and Training 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1855" y="2623364"/>
            <a:ext cx="1389319" cy="126125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What’s New in Workday Report Available in Preview</a:t>
            </a:r>
          </a:p>
          <a:p>
            <a:pPr algn="ctr">
              <a:spcBef>
                <a:spcPts val="450"/>
              </a:spcBef>
            </a:pPr>
            <a:endParaRPr lang="en-US" sz="1050" dirty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60838"/>
              </p:ext>
            </p:extLst>
          </p:nvPr>
        </p:nvGraphicFramePr>
        <p:xfrm>
          <a:off x="510363" y="2100451"/>
          <a:ext cx="8633638" cy="633310"/>
        </p:xfrm>
        <a:graphic>
          <a:graphicData uri="http://schemas.openxmlformats.org/drawingml/2006/table">
            <a:tbl>
              <a:tblPr firstRow="1" bandRow="1"/>
              <a:tblGrid>
                <a:gridCol w="1413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9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2</a:t>
                      </a:r>
                      <a:endParaRPr lang="en-US" sz="1000" b="1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WEEK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b="1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– 8</a:t>
                      </a:r>
                      <a:r>
                        <a:rPr lang="en-US" sz="1000" b="1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000" b="1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15</a:t>
                      </a:r>
                      <a:r>
                        <a:rPr lang="en-US" sz="1000" b="1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000" b="1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22</a:t>
                      </a:r>
                      <a:r>
                        <a:rPr lang="en-US" sz="1000" b="1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February/March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000" b="1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</a:t>
                      </a:r>
                      <a:r>
                        <a:rPr lang="en-US" sz="1000" b="1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000" b="1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b="1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8</a:t>
                      </a:r>
                      <a:r>
                        <a:rPr lang="en-US" sz="1000" b="1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820265" y="1742042"/>
            <a:ext cx="7156786" cy="328652"/>
          </a:xfrm>
          <a:prstGeom prst="rect">
            <a:avLst/>
          </a:prstGeom>
          <a:solidFill>
            <a:srgbClr val="F13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Week Preview Testing Window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8199" y="4764685"/>
            <a:ext cx="1316734" cy="51981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Florida Poly Testing begins on February 4</a:t>
            </a:r>
            <a:r>
              <a:rPr lang="en-US" sz="1100" baseline="30000" dirty="0" smtClean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941854" y="4142434"/>
            <a:ext cx="6011521" cy="39526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40" y="1323755"/>
            <a:ext cx="1381125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447" y="1371287"/>
            <a:ext cx="1289553" cy="7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7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427" y="422051"/>
            <a:ext cx="849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What’s New in Workday Report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1783914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Standard Workday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Reflects All Enhancements Delivered to the Preview Tenant for the WD </a:t>
            </a:r>
            <a:r>
              <a:rPr lang="en-US" dirty="0" smtClean="0">
                <a:latin typeface="Open Sans"/>
              </a:rPr>
              <a:t>32 </a:t>
            </a:r>
            <a:r>
              <a:rPr lang="en-US" dirty="0">
                <a:latin typeface="Open Sans"/>
              </a:rPr>
              <a:t>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Run Report in Preview Tenant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Updated Weekly</a:t>
            </a:r>
          </a:p>
        </p:txBody>
      </p:sp>
    </p:spTree>
    <p:extLst>
      <p:ext uri="{BB962C8B-B14F-4D97-AF65-F5344CB8AC3E}">
        <p14:creationId xmlns:p14="http://schemas.microsoft.com/office/powerpoint/2010/main" val="4921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8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1323" y="281435"/>
            <a:ext cx="849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Step 1 – Run the What’s New in </a:t>
            </a:r>
          </a:p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Workday Report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59594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47163" y="1398355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 Open the Florida Poly </a:t>
            </a:r>
            <a:r>
              <a:rPr lang="en-US" sz="1200" b="1" dirty="0"/>
              <a:t>Preview</a:t>
            </a:r>
            <a:r>
              <a:rPr lang="en-US" sz="1200" dirty="0"/>
              <a:t> Tenant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7163" y="1740331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2. Type </a:t>
            </a:r>
            <a:r>
              <a:rPr lang="en-US" sz="1200" b="1" dirty="0"/>
              <a:t>What’s New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75917" y="3099454"/>
            <a:ext cx="3836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3. Select Functional Area(s) by Clicking on the </a:t>
            </a:r>
            <a:r>
              <a:rPr lang="en-US" sz="1200" b="1" dirty="0">
                <a:ea typeface="Calibri" panose="020F0502020204030204" pitchFamily="34" charset="0"/>
                <a:cs typeface="Arial" panose="020B0604020202020204" pitchFamily="34" charset="0"/>
              </a:rPr>
              <a:t>Prompt</a:t>
            </a: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 Symbol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5917" y="3730565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4. </a:t>
            </a:r>
            <a:r>
              <a:rPr lang="en-US" sz="1200" dirty="0"/>
              <a:t>Enter </a:t>
            </a:r>
            <a:r>
              <a:rPr lang="en-US" sz="1200" b="1" dirty="0"/>
              <a:t>From </a:t>
            </a:r>
            <a:r>
              <a:rPr lang="en-US" sz="1200" dirty="0"/>
              <a:t>and </a:t>
            </a:r>
            <a:r>
              <a:rPr lang="en-US" sz="1200" b="1" dirty="0"/>
              <a:t>To</a:t>
            </a:r>
            <a:r>
              <a:rPr lang="en-US" sz="1200" dirty="0"/>
              <a:t> Dates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5525" y="5957207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5. Click </a:t>
            </a:r>
            <a:r>
              <a:rPr lang="en-US" sz="1200" b="1" dirty="0"/>
              <a:t>OK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48088" y="4237118"/>
            <a:ext cx="3745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r>
              <a:rPr lang="en-US" sz="1200" i="1" dirty="0"/>
              <a:t>To view all enhancements that Workday has delivered to the Preview tenant since the Workday </a:t>
            </a:r>
            <a:r>
              <a:rPr lang="en-US" sz="1200" i="1" dirty="0" smtClean="0"/>
              <a:t>29 </a:t>
            </a:r>
            <a:r>
              <a:rPr lang="en-US" sz="1200" i="1" dirty="0"/>
              <a:t>release, run the report using </a:t>
            </a:r>
            <a:r>
              <a:rPr lang="en-US" sz="1200" i="1" dirty="0" smtClean="0"/>
              <a:t>09-10-17 </a:t>
            </a:r>
            <a:r>
              <a:rPr lang="en-US" sz="1200" i="1" dirty="0"/>
              <a:t>as the start date (this is the Sunday after WD delivered Workday </a:t>
            </a:r>
            <a:r>
              <a:rPr lang="en-US" sz="1200" i="1" dirty="0" smtClean="0"/>
              <a:t>30 </a:t>
            </a:r>
            <a:r>
              <a:rPr lang="en-US" sz="1200" i="1" dirty="0"/>
              <a:t>to our Production tenant) and leave the end date blank. These are the features intended to move to Production on </a:t>
            </a:r>
            <a:r>
              <a:rPr lang="en-US" sz="1200" i="1" dirty="0" smtClean="0"/>
              <a:t>03-10-18 </a:t>
            </a:r>
            <a:r>
              <a:rPr lang="en-US" sz="1200" i="1" dirty="0"/>
              <a:t>as part of the Workday </a:t>
            </a:r>
            <a:r>
              <a:rPr lang="en-US" sz="1200" i="1" dirty="0" smtClean="0"/>
              <a:t>30 </a:t>
            </a:r>
            <a:r>
              <a:rPr lang="en-US" sz="1200" i="1" dirty="0"/>
              <a:t>Release.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48088" y="1524955"/>
            <a:ext cx="674435" cy="1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572728" y="1782282"/>
            <a:ext cx="674435" cy="1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572727" y="3321496"/>
            <a:ext cx="674435" cy="1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74570" y="3856185"/>
            <a:ext cx="674435" cy="1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67553" y="6095707"/>
            <a:ext cx="674435" cy="1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40" y="1391070"/>
            <a:ext cx="3224738" cy="49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159854" y="6333406"/>
            <a:ext cx="3436240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Workday 32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AA000000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194566" y="6324308"/>
            <a:ext cx="3730911" cy="333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Florida Polytechnic University // </a:t>
            </a:r>
            <a:fld id="{C760EA71-D9D1-7443-81F4-7E0AA623712C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t>9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3227" y="368535"/>
            <a:ext cx="848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2E8E"/>
                </a:solidFill>
                <a:latin typeface="Verdana" charset="0"/>
                <a:ea typeface="Verdana" charset="0"/>
                <a:cs typeface="Verdana" charset="0"/>
              </a:rPr>
              <a:t>Step 2 – Export the Report to  Excel</a:t>
            </a:r>
            <a:endParaRPr lang="en-US" sz="2800" b="1" dirty="0">
              <a:solidFill>
                <a:srgbClr val="542E8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181" y="1297172"/>
            <a:ext cx="8591107" cy="0"/>
          </a:xfrm>
          <a:prstGeom prst="line">
            <a:avLst/>
          </a:prstGeom>
          <a:ln>
            <a:solidFill>
              <a:srgbClr val="542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50" y="1331410"/>
            <a:ext cx="8390167" cy="500199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148718" y="1946408"/>
            <a:ext cx="1327592" cy="595688"/>
          </a:xfrm>
          <a:prstGeom prst="wedgeRoundRectCallout">
            <a:avLst>
              <a:gd name="adj1" fmla="val 40485"/>
              <a:gd name="adj2" fmla="val 93177"/>
              <a:gd name="adj3" fmla="val 16667"/>
            </a:avLst>
          </a:prstGeom>
          <a:solidFill>
            <a:srgbClr val="FFD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Export to Excel</a:t>
            </a:r>
          </a:p>
        </p:txBody>
      </p:sp>
    </p:spTree>
    <p:extLst>
      <p:ext uri="{BB962C8B-B14F-4D97-AF65-F5344CB8AC3E}">
        <p14:creationId xmlns:p14="http://schemas.microsoft.com/office/powerpoint/2010/main" val="27454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5111</TotalTime>
  <Words>956</Words>
  <Application>Microsoft Office PowerPoint</Application>
  <PresentationFormat>On-screen Show (4:3)</PresentationFormat>
  <Paragraphs>183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Open Sans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Julie Ann Hudson</cp:lastModifiedBy>
  <cp:revision>61</cp:revision>
  <cp:lastPrinted>2017-03-17T20:00:29Z</cp:lastPrinted>
  <dcterms:created xsi:type="dcterms:W3CDTF">2017-02-06T19:25:52Z</dcterms:created>
  <dcterms:modified xsi:type="dcterms:W3CDTF">2019-02-04T15:41:01Z</dcterms:modified>
</cp:coreProperties>
</file>